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legreya" panose="020B0604020202020204" charset="0"/>
      <p:regular r:id="rId22"/>
    </p:embeddedFont>
    <p:embeddedFont>
      <p:font typeface="Alegreya Bold" panose="020B0604020202020204" charset="0"/>
      <p:regular r:id="rId23"/>
    </p:embeddedFont>
    <p:embeddedFont>
      <p:font typeface="Atma Bold" panose="020B0604020202020204" charset="0"/>
      <p:regular r:id="rId24"/>
    </p:embeddedFont>
    <p:embeddedFont>
      <p:font typeface="Avenir" panose="020B0604020202020204" charset="0"/>
      <p:regular r:id="rId25"/>
    </p:embeddedFont>
    <p:embeddedFont>
      <p:font typeface="Avenir Bold" panose="020B0604020202020204" charset="0"/>
      <p:regular r:id="rId26"/>
    </p:embeddedFont>
    <p:embeddedFont>
      <p:font typeface="Hey Gotcha!" panose="020B0604020202020204" charset="0"/>
      <p:regular r:id="rId27"/>
    </p:embeddedFont>
    <p:embeddedFont>
      <p:font typeface="Lato" panose="020F0502020204030203" pitchFamily="34" charset="0"/>
      <p:regular r:id="rId28"/>
    </p:embeddedFont>
    <p:embeddedFont>
      <p:font typeface="Lato Bold" panose="020F0502020204030203" charset="0"/>
      <p:regular r:id="rId29"/>
    </p:embeddedFont>
    <p:embeddedFont>
      <p:font typeface="Nirmala UI" panose="020B0502040204020203" pitchFamily="34" charset="0"/>
      <p:regular r:id="rId30"/>
      <p:bold r:id="rId31"/>
    </p:embeddedFont>
    <p:embeddedFont>
      <p:font typeface="Raleway"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46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Title I funds are used to supplement the program at the school by providing funds which support the following types of activities:</a:t>
            </a:r>
          </a:p>
          <a:p>
            <a:endParaRPr lang="en-US"/>
          </a:p>
          <a:p>
            <a:r>
              <a:rPr lang="en-US"/>
              <a:t>Additional teachers and paraprofessionals to create smaller classes</a:t>
            </a:r>
          </a:p>
          <a:p>
            <a:r>
              <a:rPr lang="en-US"/>
              <a:t>Additional training for school staff</a:t>
            </a:r>
          </a:p>
          <a:p>
            <a:r>
              <a:rPr lang="en-US"/>
              <a:t>Extra time for instruction (Before and/or after school programs)</a:t>
            </a:r>
          </a:p>
          <a:p>
            <a:r>
              <a:rPr lang="en-US"/>
              <a:t>Parent and Family Engagement Activities </a:t>
            </a:r>
          </a:p>
          <a:p>
            <a:r>
              <a:rPr lang="en-US"/>
              <a:t>A variety of supplemental teaching methods and materials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purpose of the compact is to foster student achievement. By signing the Parent-School-Student Compact, Enter School name Elementary, teachers, staff, parents and students agree to work together to share the responsibility of helping students meet or exceed state, district and school academic goals. </a:t>
            </a:r>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hyperlink" Target="http://fldoe.org/academic/standards/" TargetMode="External"/><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38.svg"/><Relationship Id="rId4" Type="http://schemas.openxmlformats.org/officeDocument/2006/relationships/image" Target="../media/image3.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0.png"/><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hyperlink" Target="https://edudata.fldoe.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5162240" y="4278089"/>
            <a:ext cx="11572550" cy="3259997"/>
          </a:xfrm>
          <a:prstGeom prst="rect">
            <a:avLst/>
          </a:prstGeom>
        </p:spPr>
        <p:txBody>
          <a:bodyPr lIns="0" tIns="0" rIns="0" bIns="0" rtlCol="0" anchor="t">
            <a:spAutoFit/>
          </a:bodyPr>
          <a:lstStyle/>
          <a:p>
            <a:pPr algn="ctr">
              <a:lnSpc>
                <a:spcPts val="5122"/>
              </a:lnSpc>
            </a:pPr>
            <a:r>
              <a:rPr lang="en-US" sz="5122" b="1" spc="153">
                <a:solidFill>
                  <a:srgbClr val="043679"/>
                </a:solidFill>
                <a:latin typeface="Alegreya Bold"/>
                <a:ea typeface="Alegreya Bold"/>
                <a:cs typeface="Alegreya Bold"/>
                <a:sym typeface="Alegreya Bold"/>
              </a:rPr>
              <a:t>Osceola Elementary School</a:t>
            </a:r>
          </a:p>
          <a:p>
            <a:pPr algn="ctr">
              <a:lnSpc>
                <a:spcPts val="5122"/>
              </a:lnSpc>
            </a:pPr>
            <a:r>
              <a:rPr lang="en-US" sz="5122" b="1" spc="153">
                <a:solidFill>
                  <a:srgbClr val="043679"/>
                </a:solidFill>
                <a:latin typeface="Alegreya Bold"/>
                <a:ea typeface="Alegreya Bold"/>
                <a:cs typeface="Alegreya Bold"/>
                <a:sym typeface="Alegreya Bold"/>
              </a:rPr>
              <a:t>Principal: Ms. Jessica Mead</a:t>
            </a:r>
          </a:p>
          <a:p>
            <a:pPr algn="ctr">
              <a:lnSpc>
                <a:spcPts val="5122"/>
              </a:lnSpc>
            </a:pPr>
            <a:r>
              <a:rPr lang="en-US" sz="5122" b="1" spc="153">
                <a:solidFill>
                  <a:srgbClr val="043679"/>
                </a:solidFill>
                <a:latin typeface="Alegreya Bold"/>
                <a:ea typeface="Alegreya Bold"/>
                <a:cs typeface="Alegreya Bold"/>
                <a:sym typeface="Alegreya Bold"/>
              </a:rPr>
              <a:t>Assistant Principals: Ms. Adriana Orta and Mr. B.J. Esguerra </a:t>
            </a:r>
          </a:p>
          <a:p>
            <a:pPr marL="0" lvl="0" indent="0" algn="ctr">
              <a:lnSpc>
                <a:spcPts val="5122"/>
              </a:lnSpc>
            </a:pPr>
            <a:endParaRPr lang="en-US" sz="5122" b="1" spc="153">
              <a:solidFill>
                <a:srgbClr val="043679"/>
              </a:solidFill>
              <a:latin typeface="Alegreya Bold"/>
              <a:ea typeface="Alegreya Bold"/>
              <a:cs typeface="Alegreya Bold"/>
              <a:sym typeface="Alegreya Bold"/>
            </a:endParaRPr>
          </a:p>
        </p:txBody>
      </p:sp>
      <p:grpSp>
        <p:nvGrpSpPr>
          <p:cNvPr id="8" name="Group 8"/>
          <p:cNvGrpSpPr/>
          <p:nvPr/>
        </p:nvGrpSpPr>
        <p:grpSpPr>
          <a:xfrm>
            <a:off x="5162240" y="7131866"/>
            <a:ext cx="11572550" cy="473897"/>
            <a:chOff x="0" y="0"/>
            <a:chExt cx="3367292" cy="137891"/>
          </a:xfrm>
        </p:grpSpPr>
        <p:sp>
          <p:nvSpPr>
            <p:cNvPr id="9" name="Freeform 9"/>
            <p:cNvSpPr/>
            <p:nvPr/>
          </p:nvSpPr>
          <p:spPr>
            <a:xfrm>
              <a:off x="0" y="0"/>
              <a:ext cx="3367292" cy="137891"/>
            </a:xfrm>
            <a:custGeom>
              <a:avLst/>
              <a:gdLst/>
              <a:ahLst/>
              <a:cxnLst/>
              <a:rect l="l" t="t" r="r" b="b"/>
              <a:pathLst>
                <a:path w="3367292" h="137891">
                  <a:moveTo>
                    <a:pt x="0" y="0"/>
                  </a:moveTo>
                  <a:lnTo>
                    <a:pt x="3367292" y="0"/>
                  </a:lnTo>
                  <a:lnTo>
                    <a:pt x="3367292" y="137891"/>
                  </a:lnTo>
                  <a:lnTo>
                    <a:pt x="0" y="137891"/>
                  </a:lnTo>
                  <a:close/>
                </a:path>
              </a:pathLst>
            </a:custGeom>
            <a:solidFill>
              <a:srgbClr val="043679"/>
            </a:solidFill>
          </p:spPr>
          <p:txBody>
            <a:bodyPr/>
            <a:lstStyle/>
            <a:p>
              <a:endParaRPr lang="en-US"/>
            </a:p>
          </p:txBody>
        </p:sp>
        <p:sp>
          <p:nvSpPr>
            <p:cNvPr id="10" name="TextBox 10"/>
            <p:cNvSpPr txBox="1"/>
            <p:nvPr/>
          </p:nvSpPr>
          <p:spPr>
            <a:xfrm>
              <a:off x="0" y="-28575"/>
              <a:ext cx="3367292" cy="166466"/>
            </a:xfrm>
            <a:prstGeom prst="rect">
              <a:avLst/>
            </a:prstGeom>
          </p:spPr>
          <p:txBody>
            <a:bodyPr lIns="45982" tIns="45982" rIns="45982" bIns="45982" rtlCol="0" anchor="ctr"/>
            <a:lstStyle/>
            <a:p>
              <a:pPr algn="ctr">
                <a:lnSpc>
                  <a:spcPts val="2659"/>
                </a:lnSpc>
              </a:pPr>
              <a:endParaRPr/>
            </a:p>
          </p:txBody>
        </p:sp>
      </p:grpSp>
      <p:grpSp>
        <p:nvGrpSpPr>
          <p:cNvPr id="11" name="Group 11"/>
          <p:cNvGrpSpPr/>
          <p:nvPr/>
        </p:nvGrpSpPr>
        <p:grpSpPr>
          <a:xfrm>
            <a:off x="5162240" y="965904"/>
            <a:ext cx="11572550" cy="473897"/>
            <a:chOff x="0" y="0"/>
            <a:chExt cx="3367292" cy="137891"/>
          </a:xfrm>
        </p:grpSpPr>
        <p:sp>
          <p:nvSpPr>
            <p:cNvPr id="12" name="Freeform 12"/>
            <p:cNvSpPr/>
            <p:nvPr/>
          </p:nvSpPr>
          <p:spPr>
            <a:xfrm>
              <a:off x="0" y="0"/>
              <a:ext cx="3367292" cy="137891"/>
            </a:xfrm>
            <a:custGeom>
              <a:avLst/>
              <a:gdLst/>
              <a:ahLst/>
              <a:cxnLst/>
              <a:rect l="l" t="t" r="r" b="b"/>
              <a:pathLst>
                <a:path w="3367292" h="137891">
                  <a:moveTo>
                    <a:pt x="0" y="0"/>
                  </a:moveTo>
                  <a:lnTo>
                    <a:pt x="3367292" y="0"/>
                  </a:lnTo>
                  <a:lnTo>
                    <a:pt x="3367292" y="137891"/>
                  </a:lnTo>
                  <a:lnTo>
                    <a:pt x="0" y="137891"/>
                  </a:lnTo>
                  <a:close/>
                </a:path>
              </a:pathLst>
            </a:custGeom>
            <a:solidFill>
              <a:srgbClr val="043679"/>
            </a:solidFill>
          </p:spPr>
          <p:txBody>
            <a:bodyPr/>
            <a:lstStyle/>
            <a:p>
              <a:endParaRPr lang="en-US"/>
            </a:p>
          </p:txBody>
        </p:sp>
        <p:sp>
          <p:nvSpPr>
            <p:cNvPr id="13" name="TextBox 13"/>
            <p:cNvSpPr txBox="1"/>
            <p:nvPr/>
          </p:nvSpPr>
          <p:spPr>
            <a:xfrm>
              <a:off x="0" y="-28575"/>
              <a:ext cx="3367292" cy="166466"/>
            </a:xfrm>
            <a:prstGeom prst="rect">
              <a:avLst/>
            </a:prstGeom>
          </p:spPr>
          <p:txBody>
            <a:bodyPr lIns="45982" tIns="45982" rIns="45982" bIns="45982" rtlCol="0" anchor="ctr"/>
            <a:lstStyle/>
            <a:p>
              <a:pPr algn="ctr">
                <a:lnSpc>
                  <a:spcPts val="2659"/>
                </a:lnSpc>
              </a:pPr>
              <a:endParaRPr/>
            </a:p>
          </p:txBody>
        </p:sp>
      </p:grpSp>
      <p:grpSp>
        <p:nvGrpSpPr>
          <p:cNvPr id="14" name="Group 14"/>
          <p:cNvGrpSpPr>
            <a:grpSpLocks noChangeAspect="1"/>
          </p:cNvGrpSpPr>
          <p:nvPr/>
        </p:nvGrpSpPr>
        <p:grpSpPr>
          <a:xfrm>
            <a:off x="8724500" y="7701013"/>
            <a:ext cx="2800709" cy="2585987"/>
            <a:chOff x="0" y="0"/>
            <a:chExt cx="4705830" cy="4345048"/>
          </a:xfrm>
        </p:grpSpPr>
        <p:sp>
          <p:nvSpPr>
            <p:cNvPr id="15" name="Freeform 15" descr="DAL14-013176-01 SJCSD logo-4c"/>
            <p:cNvSpPr/>
            <p:nvPr/>
          </p:nvSpPr>
          <p:spPr>
            <a:xfrm>
              <a:off x="0" y="0"/>
              <a:ext cx="4705858" cy="4345051"/>
            </a:xfrm>
            <a:custGeom>
              <a:avLst/>
              <a:gdLst/>
              <a:ahLst/>
              <a:cxnLst/>
              <a:rect l="l" t="t" r="r" b="b"/>
              <a:pathLst>
                <a:path w="4705858" h="4345051">
                  <a:moveTo>
                    <a:pt x="0" y="0"/>
                  </a:moveTo>
                  <a:lnTo>
                    <a:pt x="4705858" y="0"/>
                  </a:lnTo>
                  <a:lnTo>
                    <a:pt x="4705858" y="4345051"/>
                  </a:lnTo>
                  <a:lnTo>
                    <a:pt x="0" y="4345051"/>
                  </a:lnTo>
                  <a:lnTo>
                    <a:pt x="0" y="0"/>
                  </a:lnTo>
                  <a:close/>
                </a:path>
              </a:pathLst>
            </a:custGeom>
            <a:blipFill>
              <a:blip r:embed="rId5"/>
              <a:stretch>
                <a:fillRect/>
              </a:stretch>
            </a:blipFill>
          </p:spPr>
          <p:txBody>
            <a:bodyPr/>
            <a:lstStyle/>
            <a:p>
              <a:endParaRPr lang="en-US"/>
            </a:p>
          </p:txBody>
        </p:sp>
      </p:grpSp>
      <p:sp>
        <p:nvSpPr>
          <p:cNvPr id="16" name="Freeform 16"/>
          <p:cNvSpPr/>
          <p:nvPr/>
        </p:nvSpPr>
        <p:spPr>
          <a:xfrm>
            <a:off x="-221745" y="1762558"/>
            <a:ext cx="5810803" cy="5843206"/>
          </a:xfrm>
          <a:custGeom>
            <a:avLst/>
            <a:gdLst/>
            <a:ahLst/>
            <a:cxnLst/>
            <a:rect l="l" t="t" r="r" b="b"/>
            <a:pathLst>
              <a:path w="5810803" h="5843206">
                <a:moveTo>
                  <a:pt x="0" y="0"/>
                </a:moveTo>
                <a:lnTo>
                  <a:pt x="5810803" y="0"/>
                </a:lnTo>
                <a:lnTo>
                  <a:pt x="5810803" y="5843205"/>
                </a:lnTo>
                <a:lnTo>
                  <a:pt x="0" y="5843205"/>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162240" y="3039361"/>
            <a:ext cx="11572550" cy="799683"/>
          </a:xfrm>
          <a:prstGeom prst="rect">
            <a:avLst/>
          </a:prstGeom>
        </p:spPr>
        <p:txBody>
          <a:bodyPr lIns="0" tIns="0" rIns="0" bIns="0" rtlCol="0" anchor="t">
            <a:spAutoFit/>
          </a:bodyPr>
          <a:lstStyle/>
          <a:p>
            <a:pPr marL="0" lvl="0" indent="0" algn="ctr">
              <a:lnSpc>
                <a:spcPts val="5983"/>
              </a:lnSpc>
            </a:pPr>
            <a:r>
              <a:rPr lang="en-US" sz="5983" b="1" spc="179">
                <a:solidFill>
                  <a:srgbClr val="043679"/>
                </a:solidFill>
                <a:latin typeface="Atma Bold"/>
                <a:ea typeface="Atma Bold"/>
                <a:cs typeface="Atma Bold"/>
                <a:sym typeface="Atma Bold"/>
              </a:rPr>
              <a:t>ANNUAL MEETING 2025-2026</a:t>
            </a:r>
          </a:p>
        </p:txBody>
      </p:sp>
      <p:sp>
        <p:nvSpPr>
          <p:cNvPr id="18" name="TextBox 18"/>
          <p:cNvSpPr txBox="1"/>
          <p:nvPr/>
        </p:nvSpPr>
        <p:spPr>
          <a:xfrm>
            <a:off x="5162240" y="1802616"/>
            <a:ext cx="11572550" cy="1131969"/>
          </a:xfrm>
          <a:prstGeom prst="rect">
            <a:avLst/>
          </a:prstGeom>
        </p:spPr>
        <p:txBody>
          <a:bodyPr lIns="0" tIns="0" rIns="0" bIns="0" rtlCol="0" anchor="t">
            <a:spAutoFit/>
          </a:bodyPr>
          <a:lstStyle/>
          <a:p>
            <a:pPr algn="ctr">
              <a:lnSpc>
                <a:spcPts val="8511"/>
              </a:lnSpc>
              <a:spcBef>
                <a:spcPct val="0"/>
              </a:spcBef>
            </a:pPr>
            <a:r>
              <a:rPr lang="en-US" sz="8511" b="1" spc="4936">
                <a:solidFill>
                  <a:srgbClr val="043679"/>
                </a:solidFill>
                <a:latin typeface="Atma Bold"/>
                <a:ea typeface="Atma Bold"/>
                <a:cs typeface="Atma Bold"/>
                <a:sym typeface="Atma Bold"/>
              </a:rPr>
              <a:t>TITLE 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TextBox 3"/>
          <p:cNvSpPr txBox="1"/>
          <p:nvPr/>
        </p:nvSpPr>
        <p:spPr>
          <a:xfrm>
            <a:off x="2748464" y="1143000"/>
            <a:ext cx="12791072" cy="846481"/>
          </a:xfrm>
          <a:prstGeom prst="rect">
            <a:avLst/>
          </a:prstGeom>
        </p:spPr>
        <p:txBody>
          <a:bodyPr lIns="0" tIns="0" rIns="0" bIns="0" rtlCol="0" anchor="t">
            <a:spAutoFit/>
          </a:bodyPr>
          <a:lstStyle/>
          <a:p>
            <a:pPr marL="0" lvl="0" indent="0" algn="ctr">
              <a:lnSpc>
                <a:spcPts val="6357"/>
              </a:lnSpc>
            </a:pPr>
            <a:r>
              <a:rPr lang="en-US" sz="6357" b="1" spc="190">
                <a:solidFill>
                  <a:srgbClr val="043679"/>
                </a:solidFill>
                <a:latin typeface="Atma Bold"/>
                <a:ea typeface="Atma Bold"/>
                <a:cs typeface="Atma Bold"/>
                <a:sym typeface="Atma Bold"/>
              </a:rPr>
              <a:t>OES SCHOOL GRADE DATA 24-25</a:t>
            </a:r>
          </a:p>
        </p:txBody>
      </p:sp>
      <p:sp>
        <p:nvSpPr>
          <p:cNvPr id="4" name="Freeform 4"/>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8" name="Table 8"/>
          <p:cNvGraphicFramePr>
            <a:graphicFrameLocks noGrp="1"/>
          </p:cNvGraphicFramePr>
          <p:nvPr/>
        </p:nvGraphicFramePr>
        <p:xfrm>
          <a:off x="630324" y="3095625"/>
          <a:ext cx="16764000" cy="4628830"/>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808113">
                  <a:extLst>
                    <a:ext uri="{9D8B030D-6E8A-4147-A177-3AD203B41FA5}">
                      <a16:colId xmlns:a16="http://schemas.microsoft.com/office/drawing/2014/main" val="20004"/>
                    </a:ext>
                  </a:extLst>
                </a:gridCol>
                <a:gridCol w="1544687">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gridCol w="1676400">
                  <a:extLst>
                    <a:ext uri="{9D8B030D-6E8A-4147-A177-3AD203B41FA5}">
                      <a16:colId xmlns:a16="http://schemas.microsoft.com/office/drawing/2014/main" val="20007"/>
                    </a:ext>
                  </a:extLst>
                </a:gridCol>
                <a:gridCol w="1676400">
                  <a:extLst>
                    <a:ext uri="{9D8B030D-6E8A-4147-A177-3AD203B41FA5}">
                      <a16:colId xmlns:a16="http://schemas.microsoft.com/office/drawing/2014/main" val="20008"/>
                    </a:ext>
                  </a:extLst>
                </a:gridCol>
                <a:gridCol w="1676400">
                  <a:extLst>
                    <a:ext uri="{9D8B030D-6E8A-4147-A177-3AD203B41FA5}">
                      <a16:colId xmlns:a16="http://schemas.microsoft.com/office/drawing/2014/main" val="20009"/>
                    </a:ext>
                  </a:extLst>
                </a:gridCol>
              </a:tblGrid>
              <a:tr h="2647722">
                <a:tc>
                  <a:txBody>
                    <a:bodyPr/>
                    <a:lstStyle/>
                    <a:p>
                      <a:pPr algn="ctr">
                        <a:lnSpc>
                          <a:spcPts val="3240"/>
                        </a:lnSpc>
                        <a:defRPr/>
                      </a:pPr>
                      <a:r>
                        <a:rPr lang="en-US" sz="2700" b="1">
                          <a:solidFill>
                            <a:srgbClr val="FFFFFF"/>
                          </a:solidFill>
                          <a:latin typeface="Avenir Bold"/>
                          <a:ea typeface="Avenir Bold"/>
                          <a:cs typeface="Avenir Bold"/>
                          <a:sym typeface="Avenir Bold"/>
                        </a:rPr>
                        <a:t>Reading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Reading 3ʳᵈ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Reading Gains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Reading Gains Lowest Quartile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Math Gains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Math Gains of the lowest quartile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Science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Total Points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tc>
                  <a:txBody>
                    <a:bodyPr/>
                    <a:lstStyle/>
                    <a:p>
                      <a:pPr algn="ctr">
                        <a:lnSpc>
                          <a:spcPts val="3240"/>
                        </a:lnSpc>
                        <a:defRPr/>
                      </a:pPr>
                      <a:r>
                        <a:rPr lang="en-US" sz="2700" b="1">
                          <a:solidFill>
                            <a:srgbClr val="FFFFFF"/>
                          </a:solidFill>
                          <a:latin typeface="Avenir Bold"/>
                          <a:ea typeface="Avenir Bold"/>
                          <a:cs typeface="Avenir Bold"/>
                          <a:sym typeface="Avenir Bold"/>
                        </a:rPr>
                        <a:t>2024-2025 School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7661"/>
                    </a:solidFill>
                  </a:tcPr>
                </a:tc>
                <a:extLst>
                  <a:ext uri="{0D108BD9-81ED-4DB2-BD59-A6C34878D82A}">
                    <a16:rowId xmlns:a16="http://schemas.microsoft.com/office/drawing/2014/main" val="10000"/>
                  </a:ext>
                </a:extLst>
              </a:tr>
              <a:tr h="1981107">
                <a:tc>
                  <a:txBody>
                    <a:bodyPr/>
                    <a:lstStyle/>
                    <a:p>
                      <a:pPr algn="l">
                        <a:lnSpc>
                          <a:spcPts val="6480"/>
                        </a:lnSpc>
                        <a:defRPr/>
                      </a:pPr>
                      <a:r>
                        <a:rPr lang="en-US" sz="5400">
                          <a:solidFill>
                            <a:srgbClr val="000000"/>
                          </a:solidFill>
                          <a:latin typeface="Avenir"/>
                          <a:ea typeface="Avenir"/>
                          <a:cs typeface="Avenir"/>
                          <a:sym typeface="Avenir"/>
                        </a:rPr>
                        <a:t>69</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75</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57</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42</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70</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65</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52</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70</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500</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tc>
                  <a:txBody>
                    <a:bodyPr/>
                    <a:lstStyle/>
                    <a:p>
                      <a:pPr algn="l">
                        <a:lnSpc>
                          <a:spcPts val="6480"/>
                        </a:lnSpc>
                        <a:defRPr/>
                      </a:pPr>
                      <a:r>
                        <a:rPr lang="en-US" sz="5400">
                          <a:solidFill>
                            <a:srgbClr val="000000"/>
                          </a:solidFill>
                          <a:latin typeface="Avenir"/>
                          <a:ea typeface="Avenir"/>
                          <a:cs typeface="Avenir"/>
                          <a:sym typeface="Avenir"/>
                        </a:rPr>
                        <a:t>A</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8D6D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478206" y="3677327"/>
            <a:ext cx="14702968" cy="6181889"/>
            <a:chOff x="0" y="0"/>
            <a:chExt cx="4321649" cy="1817045"/>
          </a:xfrm>
        </p:grpSpPr>
        <p:sp>
          <p:nvSpPr>
            <p:cNvPr id="4" name="Freeform 4"/>
            <p:cNvSpPr/>
            <p:nvPr/>
          </p:nvSpPr>
          <p:spPr>
            <a:xfrm>
              <a:off x="0" y="0"/>
              <a:ext cx="4321649" cy="1817045"/>
            </a:xfrm>
            <a:custGeom>
              <a:avLst/>
              <a:gdLst/>
              <a:ahLst/>
              <a:cxnLst/>
              <a:rect l="l" t="t" r="r" b="b"/>
              <a:pathLst>
                <a:path w="4321649" h="1817045">
                  <a:moveTo>
                    <a:pt x="0" y="0"/>
                  </a:moveTo>
                  <a:lnTo>
                    <a:pt x="4321649" y="0"/>
                  </a:lnTo>
                  <a:lnTo>
                    <a:pt x="4321649" y="1817045"/>
                  </a:lnTo>
                  <a:lnTo>
                    <a:pt x="0" y="1817045"/>
                  </a:lnTo>
                  <a:close/>
                </a:path>
              </a:pathLst>
            </a:custGeom>
            <a:solidFill>
              <a:srgbClr val="D5E3FD"/>
            </a:solidFill>
            <a:ln w="38100" cap="sq">
              <a:solidFill>
                <a:srgbClr val="043679"/>
              </a:solidFill>
              <a:prstDash val="solid"/>
              <a:miter/>
            </a:ln>
          </p:spPr>
          <p:txBody>
            <a:bodyPr/>
            <a:lstStyle/>
            <a:p>
              <a:endParaRPr lang="en-US"/>
            </a:p>
          </p:txBody>
        </p:sp>
        <p:sp>
          <p:nvSpPr>
            <p:cNvPr id="5" name="TextBox 5"/>
            <p:cNvSpPr txBox="1"/>
            <p:nvPr/>
          </p:nvSpPr>
          <p:spPr>
            <a:xfrm>
              <a:off x="0" y="-28575"/>
              <a:ext cx="4321649" cy="184562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3568955">
            <a:off x="13904007" y="7008488"/>
            <a:ext cx="999481" cy="4658598"/>
          </a:xfrm>
          <a:custGeom>
            <a:avLst/>
            <a:gdLst/>
            <a:ahLst/>
            <a:cxnLst/>
            <a:rect l="l" t="t" r="r" b="b"/>
            <a:pathLst>
              <a:path w="999481" h="4658598">
                <a:moveTo>
                  <a:pt x="0" y="0"/>
                </a:moveTo>
                <a:lnTo>
                  <a:pt x="999481" y="0"/>
                </a:lnTo>
                <a:lnTo>
                  <a:pt x="999481" y="4658598"/>
                </a:lnTo>
                <a:lnTo>
                  <a:pt x="0" y="46585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a:grpSpLocks noChangeAspect="1"/>
          </p:cNvGrpSpPr>
          <p:nvPr/>
        </p:nvGrpSpPr>
        <p:grpSpPr>
          <a:xfrm>
            <a:off x="1971689" y="0"/>
            <a:ext cx="13716000" cy="3369412"/>
            <a:chOff x="0" y="0"/>
            <a:chExt cx="18288000" cy="4492550"/>
          </a:xfrm>
        </p:grpSpPr>
        <p:sp>
          <p:nvSpPr>
            <p:cNvPr id="12" name="Freeform 12" descr="http://www.fldoe.org/core/fileparse.php/18736/urlt/Standards.jpg"/>
            <p:cNvSpPr/>
            <p:nvPr/>
          </p:nvSpPr>
          <p:spPr>
            <a:xfrm>
              <a:off x="0" y="0"/>
              <a:ext cx="18288000" cy="4492498"/>
            </a:xfrm>
            <a:custGeom>
              <a:avLst/>
              <a:gdLst/>
              <a:ahLst/>
              <a:cxnLst/>
              <a:rect l="l" t="t" r="r" b="b"/>
              <a:pathLst>
                <a:path w="18288000" h="4492498">
                  <a:moveTo>
                    <a:pt x="0" y="0"/>
                  </a:moveTo>
                  <a:lnTo>
                    <a:pt x="18288000" y="0"/>
                  </a:lnTo>
                  <a:lnTo>
                    <a:pt x="18288000" y="4492498"/>
                  </a:lnTo>
                  <a:lnTo>
                    <a:pt x="0" y="4492498"/>
                  </a:lnTo>
                  <a:lnTo>
                    <a:pt x="0" y="0"/>
                  </a:lnTo>
                  <a:close/>
                </a:path>
              </a:pathLst>
            </a:custGeom>
            <a:blipFill>
              <a:blip r:embed="rId7"/>
              <a:stretch>
                <a:fillRect r="-135" b="-1"/>
              </a:stretch>
            </a:blipFill>
          </p:spPr>
          <p:txBody>
            <a:bodyPr/>
            <a:lstStyle/>
            <a:p>
              <a:endParaRPr lang="en-US"/>
            </a:p>
          </p:txBody>
        </p:sp>
      </p:grpSp>
      <p:sp>
        <p:nvSpPr>
          <p:cNvPr id="13" name="TextBox 13"/>
          <p:cNvSpPr txBox="1"/>
          <p:nvPr/>
        </p:nvSpPr>
        <p:spPr>
          <a:xfrm>
            <a:off x="1971689" y="4560323"/>
            <a:ext cx="13716000" cy="4218432"/>
          </a:xfrm>
          <a:prstGeom prst="rect">
            <a:avLst/>
          </a:prstGeom>
        </p:spPr>
        <p:txBody>
          <a:bodyPr lIns="0" tIns="0" rIns="0" bIns="0" rtlCol="0" anchor="t">
            <a:spAutoFit/>
          </a:bodyPr>
          <a:lstStyle/>
          <a:p>
            <a:pPr algn="ctr">
              <a:lnSpc>
                <a:spcPts val="3329"/>
              </a:lnSpc>
              <a:spcBef>
                <a:spcPct val="0"/>
              </a:spcBef>
            </a:pPr>
            <a:r>
              <a:rPr lang="en-US" sz="3329" spc="99">
                <a:solidFill>
                  <a:srgbClr val="043679"/>
                </a:solidFill>
                <a:latin typeface="Alegreya"/>
                <a:ea typeface="Alegreya"/>
                <a:cs typeface="Alegreya"/>
                <a:sym typeface="Alegreya"/>
              </a:rPr>
              <a:t>Florida’s academic content standards establish high expectations for all students.</a:t>
            </a:r>
          </a:p>
          <a:p>
            <a:pPr algn="ctr">
              <a:lnSpc>
                <a:spcPts val="3329"/>
              </a:lnSpc>
              <a:spcBef>
                <a:spcPct val="0"/>
              </a:spcBef>
            </a:pPr>
            <a:endParaRPr lang="en-US" sz="3329" spc="99">
              <a:solidFill>
                <a:srgbClr val="043679"/>
              </a:solidFill>
              <a:latin typeface="Alegreya"/>
              <a:ea typeface="Alegreya"/>
              <a:cs typeface="Alegreya"/>
              <a:sym typeface="Alegreya"/>
            </a:endParaRPr>
          </a:p>
          <a:p>
            <a:pPr algn="ctr">
              <a:lnSpc>
                <a:spcPts val="3329"/>
              </a:lnSpc>
              <a:spcBef>
                <a:spcPct val="0"/>
              </a:spcBef>
            </a:pPr>
            <a:r>
              <a:rPr lang="en-US" sz="3329" spc="99">
                <a:solidFill>
                  <a:srgbClr val="043679"/>
                </a:solidFill>
                <a:latin typeface="Alegreya"/>
                <a:ea typeface="Alegreya"/>
                <a:cs typeface="Alegreya"/>
                <a:sym typeface="Alegreya"/>
              </a:rPr>
              <a:t>Florida Standards identify what your child needs to know and be able to do in all content areas. You may read more information by visiting </a:t>
            </a:r>
            <a:r>
              <a:rPr lang="en-US" sz="3329" u="sng" spc="99">
                <a:solidFill>
                  <a:srgbClr val="043679"/>
                </a:solidFill>
                <a:latin typeface="Alegreya"/>
                <a:ea typeface="Alegreya"/>
                <a:cs typeface="Alegreya"/>
                <a:sym typeface="Alegreya"/>
                <a:hlinkClick r:id="rId8" tooltip="http://fldoe.org/academic/standards/"/>
              </a:rPr>
              <a:t>fldoe.org/academic/standards/</a:t>
            </a:r>
            <a:r>
              <a:rPr lang="en-US" sz="3329" spc="99">
                <a:solidFill>
                  <a:srgbClr val="043679"/>
                </a:solidFill>
                <a:latin typeface="Alegreya"/>
                <a:ea typeface="Alegreya"/>
                <a:cs typeface="Alegreya"/>
                <a:sym typeface="Alegreya"/>
              </a:rPr>
              <a:t>.</a:t>
            </a:r>
          </a:p>
          <a:p>
            <a:pPr algn="ctr">
              <a:lnSpc>
                <a:spcPts val="3329"/>
              </a:lnSpc>
              <a:spcBef>
                <a:spcPct val="0"/>
              </a:spcBef>
            </a:pPr>
            <a:endParaRPr lang="en-US" sz="3329" spc="99">
              <a:solidFill>
                <a:srgbClr val="043679"/>
              </a:solidFill>
              <a:latin typeface="Alegreya"/>
              <a:ea typeface="Alegreya"/>
              <a:cs typeface="Alegreya"/>
              <a:sym typeface="Alegreya"/>
            </a:endParaRPr>
          </a:p>
          <a:p>
            <a:pPr algn="ctr">
              <a:lnSpc>
                <a:spcPts val="3329"/>
              </a:lnSpc>
              <a:spcBef>
                <a:spcPct val="0"/>
              </a:spcBef>
            </a:pPr>
            <a:endParaRPr lang="en-US" sz="3329" spc="99">
              <a:solidFill>
                <a:srgbClr val="043679"/>
              </a:solidFill>
              <a:latin typeface="Alegreya"/>
              <a:ea typeface="Alegreya"/>
              <a:cs typeface="Alegreya"/>
              <a:sym typeface="Alegreya"/>
            </a:endParaRPr>
          </a:p>
          <a:p>
            <a:pPr algn="ctr">
              <a:lnSpc>
                <a:spcPts val="3329"/>
              </a:lnSpc>
              <a:spcBef>
                <a:spcPct val="0"/>
              </a:spcBef>
            </a:pPr>
            <a:r>
              <a:rPr lang="en-US" sz="3329" spc="99">
                <a:solidFill>
                  <a:srgbClr val="043679"/>
                </a:solidFill>
                <a:latin typeface="Alegreya"/>
                <a:ea typeface="Alegreya"/>
                <a:cs typeface="Alegreya"/>
                <a:sym typeface="Alegreya"/>
              </a:rPr>
              <a:t>Your child’s teacher will explain the standards for your child’s grade level during Curriculum Night.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715816" y="455122"/>
            <a:ext cx="16230600" cy="826535"/>
          </a:xfrm>
          <a:prstGeom prst="rect">
            <a:avLst/>
          </a:prstGeom>
        </p:spPr>
        <p:txBody>
          <a:bodyPr lIns="0" tIns="0" rIns="0" bIns="0" rtlCol="0" anchor="t">
            <a:spAutoFit/>
          </a:bodyPr>
          <a:lstStyle/>
          <a:p>
            <a:pPr marL="0" lvl="0" indent="0" algn="ctr">
              <a:lnSpc>
                <a:spcPts val="6288"/>
              </a:lnSpc>
            </a:pPr>
            <a:r>
              <a:rPr lang="en-US" sz="6288" b="1" spc="188">
                <a:solidFill>
                  <a:srgbClr val="043679"/>
                </a:solidFill>
                <a:latin typeface="Atma Bold"/>
                <a:ea typeface="Atma Bold"/>
                <a:cs typeface="Atma Bold"/>
                <a:sym typeface="Atma Bold"/>
              </a:rPr>
              <a:t>ASSESSMENTS</a:t>
            </a:r>
          </a:p>
        </p:txBody>
      </p:sp>
      <p:sp>
        <p:nvSpPr>
          <p:cNvPr id="8" name="TextBox 8"/>
          <p:cNvSpPr txBox="1"/>
          <p:nvPr/>
        </p:nvSpPr>
        <p:spPr>
          <a:xfrm>
            <a:off x="1524899" y="8634017"/>
            <a:ext cx="15218696" cy="1800057"/>
          </a:xfrm>
          <a:prstGeom prst="rect">
            <a:avLst/>
          </a:prstGeom>
        </p:spPr>
        <p:txBody>
          <a:bodyPr lIns="0" tIns="0" rIns="0" bIns="0" rtlCol="0" anchor="t">
            <a:spAutoFit/>
          </a:bodyPr>
          <a:lstStyle/>
          <a:p>
            <a:pPr algn="l">
              <a:lnSpc>
                <a:spcPts val="3574"/>
              </a:lnSpc>
            </a:pPr>
            <a:r>
              <a:rPr lang="en-US" sz="3574" spc="107">
                <a:solidFill>
                  <a:srgbClr val="043679"/>
                </a:solidFill>
                <a:latin typeface="Alegreya"/>
                <a:ea typeface="Alegreya"/>
                <a:cs typeface="Alegreya"/>
                <a:sym typeface="Alegreya"/>
              </a:rPr>
              <a:t>Assessments with * are given 3 times/year for progress monitoring.</a:t>
            </a:r>
          </a:p>
          <a:p>
            <a:pPr algn="l">
              <a:lnSpc>
                <a:spcPts val="3574"/>
              </a:lnSpc>
            </a:pPr>
            <a:endParaRPr lang="en-US" sz="3574" spc="107">
              <a:solidFill>
                <a:srgbClr val="043679"/>
              </a:solidFill>
              <a:latin typeface="Alegreya"/>
              <a:ea typeface="Alegreya"/>
              <a:cs typeface="Alegreya"/>
              <a:sym typeface="Alegreya"/>
            </a:endParaRPr>
          </a:p>
          <a:p>
            <a:pPr algn="l">
              <a:lnSpc>
                <a:spcPts val="3574"/>
              </a:lnSpc>
            </a:pPr>
            <a:r>
              <a:rPr lang="en-US" sz="3574" spc="107">
                <a:solidFill>
                  <a:srgbClr val="043679"/>
                </a:solidFill>
                <a:latin typeface="Alegreya"/>
                <a:ea typeface="Alegreya"/>
                <a:cs typeface="Alegreya"/>
                <a:sym typeface="Alegreya"/>
              </a:rPr>
              <a:t>All others are only given in April or May.</a:t>
            </a:r>
          </a:p>
          <a:p>
            <a:pPr algn="l">
              <a:lnSpc>
                <a:spcPts val="3574"/>
              </a:lnSpc>
            </a:pPr>
            <a:endParaRPr lang="en-US" sz="3574" spc="107">
              <a:solidFill>
                <a:srgbClr val="043679"/>
              </a:solidFill>
              <a:latin typeface="Alegreya"/>
              <a:ea typeface="Alegreya"/>
              <a:cs typeface="Alegreya"/>
              <a:sym typeface="Alegreya"/>
            </a:endParaRPr>
          </a:p>
        </p:txBody>
      </p:sp>
      <p:graphicFrame>
        <p:nvGraphicFramePr>
          <p:cNvPr id="9" name="Table 9"/>
          <p:cNvGraphicFramePr>
            <a:graphicFrameLocks noGrp="1"/>
          </p:cNvGraphicFramePr>
          <p:nvPr/>
        </p:nvGraphicFramePr>
        <p:xfrm>
          <a:off x="1802634" y="1281656"/>
          <a:ext cx="13525500" cy="6853238"/>
        </p:xfrm>
        <a:graphic>
          <a:graphicData uri="http://schemas.openxmlformats.org/drawingml/2006/table">
            <a:tbl>
              <a:tblPr/>
              <a:tblGrid>
                <a:gridCol w="2705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gridCol w="2705100">
                  <a:extLst>
                    <a:ext uri="{9D8B030D-6E8A-4147-A177-3AD203B41FA5}">
                      <a16:colId xmlns:a16="http://schemas.microsoft.com/office/drawing/2014/main" val="20003"/>
                    </a:ext>
                  </a:extLst>
                </a:gridCol>
                <a:gridCol w="2705100">
                  <a:extLst>
                    <a:ext uri="{9D8B030D-6E8A-4147-A177-3AD203B41FA5}">
                      <a16:colId xmlns:a16="http://schemas.microsoft.com/office/drawing/2014/main" val="20004"/>
                    </a:ext>
                  </a:extLst>
                </a:gridCol>
              </a:tblGrid>
              <a:tr h="1505997">
                <a:tc>
                  <a:txBody>
                    <a:bodyPr/>
                    <a:lstStyle/>
                    <a:p>
                      <a:pPr algn="l">
                        <a:lnSpc>
                          <a:spcPts val="3240"/>
                        </a:lnSpc>
                        <a:defRPr/>
                      </a:pPr>
                      <a:r>
                        <a:rPr lang="en-US" sz="2700">
                          <a:solidFill>
                            <a:srgbClr val="040302"/>
                          </a:solidFill>
                          <a:latin typeface="Avenir"/>
                          <a:ea typeface="Avenir"/>
                          <a:cs typeface="Avenir"/>
                          <a:sym typeface="Avenir"/>
                        </a:rPr>
                        <a:t>Pre K</a:t>
                      </a:r>
                      <a:endParaRPr lang="en-US" sz="1100"/>
                    </a:p>
                    <a:p>
                      <a:pPr algn="l">
                        <a:lnSpc>
                          <a:spcPts val="3240"/>
                        </a:lnSpc>
                      </a:pPr>
                      <a:r>
                        <a:rPr lang="en-US" sz="2700">
                          <a:solidFill>
                            <a:srgbClr val="040302"/>
                          </a:solidFill>
                          <a:latin typeface="Avenir"/>
                          <a:ea typeface="Avenir"/>
                          <a:cs typeface="Avenir"/>
                          <a:sym typeface="Avenir"/>
                        </a:rPr>
                        <a:t>(VPK Students ONLY)</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40302"/>
                          </a:solidFill>
                          <a:latin typeface="Avenir"/>
                          <a:ea typeface="Avenir"/>
                          <a:cs typeface="Avenir"/>
                          <a:sym typeface="Avenir"/>
                        </a:rPr>
                        <a:t>STAR Early*</a:t>
                      </a:r>
                      <a:endParaRPr lang="en-US" sz="1100"/>
                    </a:p>
                    <a:p>
                      <a:pPr algn="l">
                        <a:lnSpc>
                          <a:spcPts val="3240"/>
                        </a:lnSpc>
                      </a:pPr>
                      <a:r>
                        <a:rPr lang="en-US" sz="2700">
                          <a:solidFill>
                            <a:srgbClr val="040302"/>
                          </a:solidFill>
                          <a:latin typeface="Avenir"/>
                          <a:ea typeface="Avenir"/>
                          <a:cs typeface="Avenir"/>
                          <a:sym typeface="Avenir"/>
                        </a:rPr>
                        <a:t>Literacy</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6137">
                <a:tc>
                  <a:txBody>
                    <a:bodyPr/>
                    <a:lstStyle/>
                    <a:p>
                      <a:pPr algn="l">
                        <a:lnSpc>
                          <a:spcPts val="3240"/>
                        </a:lnSpc>
                        <a:defRPr/>
                      </a:pPr>
                      <a:r>
                        <a:rPr lang="en-US" sz="2700">
                          <a:solidFill>
                            <a:srgbClr val="000000"/>
                          </a:solidFill>
                          <a:latin typeface="Avenir"/>
                          <a:ea typeface="Avenir"/>
                          <a:cs typeface="Avenir"/>
                          <a:sym typeface="Avenir"/>
                        </a:rPr>
                        <a:t>Kindergarten</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STAR Early* Literacy</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STAR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extLst>
                  <a:ext uri="{0D108BD9-81ED-4DB2-BD59-A6C34878D82A}">
                    <a16:rowId xmlns:a16="http://schemas.microsoft.com/office/drawing/2014/main" val="10001"/>
                  </a:ext>
                </a:extLst>
              </a:tr>
              <a:tr h="1096137">
                <a:tc>
                  <a:txBody>
                    <a:bodyPr/>
                    <a:lstStyle/>
                    <a:p>
                      <a:pPr algn="l">
                        <a:lnSpc>
                          <a:spcPts val="3240"/>
                        </a:lnSpc>
                        <a:defRPr/>
                      </a:pPr>
                      <a:r>
                        <a:rPr lang="en-US" sz="2700">
                          <a:solidFill>
                            <a:srgbClr val="000000"/>
                          </a:solidFill>
                          <a:latin typeface="Avenir"/>
                          <a:ea typeface="Avenir"/>
                          <a:cs typeface="Avenir"/>
                          <a:sym typeface="Avenir"/>
                        </a:rPr>
                        <a:t>1ˢᵗ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STAR Early* Literacy</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STAR Reading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STAR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6277">
                <a:tc>
                  <a:txBody>
                    <a:bodyPr/>
                    <a:lstStyle/>
                    <a:p>
                      <a:pPr algn="l">
                        <a:lnSpc>
                          <a:spcPts val="3240"/>
                        </a:lnSpc>
                        <a:defRPr/>
                      </a:pPr>
                      <a:r>
                        <a:rPr lang="en-US" sz="2700">
                          <a:solidFill>
                            <a:srgbClr val="000000"/>
                          </a:solidFill>
                          <a:latin typeface="Avenir"/>
                          <a:ea typeface="Avenir"/>
                          <a:cs typeface="Avenir"/>
                          <a:sym typeface="Avenir"/>
                        </a:rPr>
                        <a:t>2ⁿᵈ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STAR Reading*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STAR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extLst>
                  <a:ext uri="{0D108BD9-81ED-4DB2-BD59-A6C34878D82A}">
                    <a16:rowId xmlns:a16="http://schemas.microsoft.com/office/drawing/2014/main" val="10003"/>
                  </a:ext>
                </a:extLst>
              </a:tr>
              <a:tr h="686277">
                <a:tc>
                  <a:txBody>
                    <a:bodyPr/>
                    <a:lstStyle/>
                    <a:p>
                      <a:pPr algn="l">
                        <a:lnSpc>
                          <a:spcPts val="3240"/>
                        </a:lnSpc>
                        <a:defRPr/>
                      </a:pPr>
                      <a:r>
                        <a:rPr lang="en-US" sz="2700">
                          <a:solidFill>
                            <a:srgbClr val="000000"/>
                          </a:solidFill>
                          <a:latin typeface="Avenir"/>
                          <a:ea typeface="Avenir"/>
                          <a:cs typeface="Avenir"/>
                          <a:sym typeface="Avenir"/>
                        </a:rPr>
                        <a:t>3ʳᵈ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FAST Reading*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FAST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6277">
                <a:tc>
                  <a:txBody>
                    <a:bodyPr/>
                    <a:lstStyle/>
                    <a:p>
                      <a:pPr algn="l">
                        <a:lnSpc>
                          <a:spcPts val="3240"/>
                        </a:lnSpc>
                        <a:defRPr/>
                      </a:pPr>
                      <a:r>
                        <a:rPr lang="en-US" sz="2700">
                          <a:solidFill>
                            <a:srgbClr val="000000"/>
                          </a:solidFill>
                          <a:latin typeface="Avenir"/>
                          <a:ea typeface="Avenir"/>
                          <a:cs typeface="Avenir"/>
                          <a:sym typeface="Avenir"/>
                        </a:rPr>
                        <a:t>4ᵗʰ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FAST Reading*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FAST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3240"/>
                        </a:lnSpc>
                        <a:defRPr/>
                      </a:pPr>
                      <a:r>
                        <a:rPr lang="en-US" sz="2700">
                          <a:solidFill>
                            <a:srgbClr val="000000"/>
                          </a:solidFill>
                          <a:latin typeface="Avenir"/>
                          <a:ea typeface="Avenir"/>
                          <a:cs typeface="Avenir"/>
                          <a:sym typeface="Avenir"/>
                        </a:rPr>
                        <a:t>BEST Writing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E91F0"/>
                    </a:solidFill>
                  </a:tcPr>
                </a:tc>
                <a:extLst>
                  <a:ext uri="{0D108BD9-81ED-4DB2-BD59-A6C34878D82A}">
                    <a16:rowId xmlns:a16="http://schemas.microsoft.com/office/drawing/2014/main" val="10005"/>
                  </a:ext>
                </a:extLst>
              </a:tr>
              <a:tr h="1096137">
                <a:tc>
                  <a:txBody>
                    <a:bodyPr/>
                    <a:lstStyle/>
                    <a:p>
                      <a:pPr algn="l">
                        <a:lnSpc>
                          <a:spcPts val="3240"/>
                        </a:lnSpc>
                        <a:defRPr/>
                      </a:pPr>
                      <a:r>
                        <a:rPr lang="en-US" sz="2700">
                          <a:solidFill>
                            <a:srgbClr val="000000"/>
                          </a:solidFill>
                          <a:latin typeface="Avenir"/>
                          <a:ea typeface="Avenir"/>
                          <a:cs typeface="Avenir"/>
                          <a:sym typeface="Avenir"/>
                        </a:rPr>
                        <a:t>5ᵗʰ Grade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FAST Reading*</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FAST Math*</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BEST Writing</a:t>
                      </a:r>
                      <a:endParaRPr lang="en-US" sz="1100"/>
                    </a:p>
                    <a:p>
                      <a:pPr algn="l">
                        <a:lnSpc>
                          <a:spcPts val="3240"/>
                        </a:lnSpc>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240"/>
                        </a:lnSpc>
                        <a:defRPr/>
                      </a:pPr>
                      <a:r>
                        <a:rPr lang="en-US" sz="2700">
                          <a:solidFill>
                            <a:srgbClr val="000000"/>
                          </a:solidFill>
                          <a:latin typeface="Avenir"/>
                          <a:ea typeface="Avenir"/>
                          <a:cs typeface="Avenir"/>
                          <a:sym typeface="Avenir"/>
                        </a:rPr>
                        <a:t>SSA Science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3612713" y="2224484"/>
            <a:ext cx="11149778" cy="7643282"/>
            <a:chOff x="0" y="0"/>
            <a:chExt cx="3277259" cy="2246593"/>
          </a:xfrm>
        </p:grpSpPr>
        <p:sp>
          <p:nvSpPr>
            <p:cNvPr id="4" name="Freeform 4"/>
            <p:cNvSpPr/>
            <p:nvPr/>
          </p:nvSpPr>
          <p:spPr>
            <a:xfrm>
              <a:off x="0" y="0"/>
              <a:ext cx="3277258" cy="2246593"/>
            </a:xfrm>
            <a:custGeom>
              <a:avLst/>
              <a:gdLst/>
              <a:ahLst/>
              <a:cxnLst/>
              <a:rect l="l" t="t" r="r" b="b"/>
              <a:pathLst>
                <a:path w="3277258" h="2246593">
                  <a:moveTo>
                    <a:pt x="0" y="0"/>
                  </a:moveTo>
                  <a:lnTo>
                    <a:pt x="3277258" y="0"/>
                  </a:lnTo>
                  <a:lnTo>
                    <a:pt x="3277258" y="2246593"/>
                  </a:lnTo>
                  <a:lnTo>
                    <a:pt x="0" y="2246593"/>
                  </a:lnTo>
                  <a:close/>
                </a:path>
              </a:pathLst>
            </a:custGeom>
            <a:solidFill>
              <a:srgbClr val="D5E3FD"/>
            </a:solidFill>
            <a:ln w="38100" cap="sq">
              <a:solidFill>
                <a:srgbClr val="043679"/>
              </a:solidFill>
              <a:prstDash val="solid"/>
              <a:miter/>
            </a:ln>
          </p:spPr>
          <p:txBody>
            <a:bodyPr/>
            <a:lstStyle/>
            <a:p>
              <a:endParaRPr lang="en-US"/>
            </a:p>
          </p:txBody>
        </p:sp>
        <p:sp>
          <p:nvSpPr>
            <p:cNvPr id="5" name="TextBox 5"/>
            <p:cNvSpPr txBox="1"/>
            <p:nvPr/>
          </p:nvSpPr>
          <p:spPr>
            <a:xfrm>
              <a:off x="0" y="-28575"/>
              <a:ext cx="3277259" cy="227516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5400000">
            <a:off x="8107792" y="-5607601"/>
            <a:ext cx="1793989" cy="13365805"/>
            <a:chOff x="0" y="0"/>
            <a:chExt cx="527308" cy="3928616"/>
          </a:xfrm>
        </p:grpSpPr>
        <p:sp>
          <p:nvSpPr>
            <p:cNvPr id="7" name="Freeform 7"/>
            <p:cNvSpPr/>
            <p:nvPr/>
          </p:nvSpPr>
          <p:spPr>
            <a:xfrm>
              <a:off x="0" y="0"/>
              <a:ext cx="527308" cy="3928616"/>
            </a:xfrm>
            <a:custGeom>
              <a:avLst/>
              <a:gdLst/>
              <a:ahLst/>
              <a:cxnLst/>
              <a:rect l="l" t="t" r="r" b="b"/>
              <a:pathLst>
                <a:path w="527308" h="3928616">
                  <a:moveTo>
                    <a:pt x="0" y="0"/>
                  </a:moveTo>
                  <a:lnTo>
                    <a:pt x="527308" y="0"/>
                  </a:lnTo>
                  <a:lnTo>
                    <a:pt x="527308" y="3928616"/>
                  </a:lnTo>
                  <a:lnTo>
                    <a:pt x="0" y="3928616"/>
                  </a:lnTo>
                  <a:close/>
                </a:path>
              </a:pathLst>
            </a:custGeom>
            <a:solidFill>
              <a:srgbClr val="FFE58C"/>
            </a:solidFill>
            <a:ln w="38100" cap="sq">
              <a:solidFill>
                <a:srgbClr val="043679"/>
              </a:solidFill>
              <a:prstDash val="solid"/>
              <a:miter/>
            </a:ln>
          </p:spPr>
          <p:txBody>
            <a:bodyPr/>
            <a:lstStyle/>
            <a:p>
              <a:endParaRPr lang="en-US"/>
            </a:p>
          </p:txBody>
        </p:sp>
        <p:sp>
          <p:nvSpPr>
            <p:cNvPr id="8" name="TextBox 8"/>
            <p:cNvSpPr txBox="1"/>
            <p:nvPr/>
          </p:nvSpPr>
          <p:spPr>
            <a:xfrm>
              <a:off x="0" y="-28575"/>
              <a:ext cx="527308" cy="39571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3568955">
            <a:off x="15026433" y="5729531"/>
            <a:ext cx="1322514" cy="6164259"/>
          </a:xfrm>
          <a:custGeom>
            <a:avLst/>
            <a:gdLst/>
            <a:ahLst/>
            <a:cxnLst/>
            <a:rect l="l" t="t" r="r" b="b"/>
            <a:pathLst>
              <a:path w="1322514" h="6164259">
                <a:moveTo>
                  <a:pt x="0" y="0"/>
                </a:moveTo>
                <a:lnTo>
                  <a:pt x="1322513" y="0"/>
                </a:lnTo>
                <a:lnTo>
                  <a:pt x="1322513" y="6164259"/>
                </a:lnTo>
                <a:lnTo>
                  <a:pt x="0" y="61642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3612713" y="227978"/>
            <a:ext cx="11121930" cy="1744318"/>
          </a:xfrm>
          <a:prstGeom prst="rect">
            <a:avLst/>
          </a:prstGeom>
        </p:spPr>
        <p:txBody>
          <a:bodyPr lIns="0" tIns="0" rIns="0" bIns="0" rtlCol="0" anchor="t">
            <a:spAutoFit/>
          </a:bodyPr>
          <a:lstStyle/>
          <a:p>
            <a:pPr marL="0" lvl="0" indent="0" algn="ctr">
              <a:lnSpc>
                <a:spcPts val="6798"/>
              </a:lnSpc>
            </a:pPr>
            <a:r>
              <a:rPr lang="en-US" sz="6798" b="1" spc="203">
                <a:solidFill>
                  <a:srgbClr val="043679"/>
                </a:solidFill>
                <a:latin typeface="Alegreya Bold"/>
                <a:ea typeface="Alegreya Bold"/>
                <a:cs typeface="Alegreya Bold"/>
                <a:sym typeface="Alegreya Bold"/>
              </a:rPr>
              <a:t>Working Together for Student Success</a:t>
            </a:r>
          </a:p>
        </p:txBody>
      </p:sp>
      <p:grpSp>
        <p:nvGrpSpPr>
          <p:cNvPr id="15" name="Group 15"/>
          <p:cNvGrpSpPr>
            <a:grpSpLocks noChangeAspect="1"/>
          </p:cNvGrpSpPr>
          <p:nvPr/>
        </p:nvGrpSpPr>
        <p:grpSpPr>
          <a:xfrm rot="-2177223">
            <a:off x="91665" y="2775624"/>
            <a:ext cx="4561423" cy="4561423"/>
            <a:chOff x="0" y="0"/>
            <a:chExt cx="7747282" cy="7747282"/>
          </a:xfrm>
        </p:grpSpPr>
        <p:sp>
          <p:nvSpPr>
            <p:cNvPr id="16" name="Freeform 16"/>
            <p:cNvSpPr/>
            <p:nvPr/>
          </p:nvSpPr>
          <p:spPr>
            <a:xfrm>
              <a:off x="0" y="0"/>
              <a:ext cx="7747254" cy="7747254"/>
            </a:xfrm>
            <a:custGeom>
              <a:avLst/>
              <a:gdLst/>
              <a:ahLst/>
              <a:cxnLst/>
              <a:rect l="l" t="t" r="r" b="b"/>
              <a:pathLst>
                <a:path w="7747254" h="7747254">
                  <a:moveTo>
                    <a:pt x="0" y="0"/>
                  </a:moveTo>
                  <a:lnTo>
                    <a:pt x="7747254" y="0"/>
                  </a:lnTo>
                  <a:lnTo>
                    <a:pt x="7747254" y="7747254"/>
                  </a:lnTo>
                  <a:lnTo>
                    <a:pt x="0" y="7747254"/>
                  </a:lnTo>
                  <a:lnTo>
                    <a:pt x="0" y="0"/>
                  </a:lnTo>
                  <a:close/>
                </a:path>
              </a:pathLst>
            </a:custGeom>
            <a:blipFill>
              <a:blip r:embed="rId7"/>
              <a:stretch>
                <a:fillRect/>
              </a:stretch>
            </a:blipFill>
          </p:spPr>
          <p:txBody>
            <a:bodyPr/>
            <a:lstStyle/>
            <a:p>
              <a:endParaRPr lang="en-US"/>
            </a:p>
          </p:txBody>
        </p:sp>
      </p:grpSp>
      <p:sp>
        <p:nvSpPr>
          <p:cNvPr id="17" name="TextBox 17"/>
          <p:cNvSpPr txBox="1"/>
          <p:nvPr/>
        </p:nvSpPr>
        <p:spPr>
          <a:xfrm>
            <a:off x="5560567" y="2500951"/>
            <a:ext cx="9143433" cy="5743575"/>
          </a:xfrm>
          <a:prstGeom prst="rect">
            <a:avLst/>
          </a:prstGeom>
        </p:spPr>
        <p:txBody>
          <a:bodyPr lIns="0" tIns="0" rIns="0" bIns="0" rtlCol="0" anchor="t">
            <a:spAutoFit/>
          </a:bodyPr>
          <a:lstStyle/>
          <a:p>
            <a:pPr algn="l">
              <a:lnSpc>
                <a:spcPts val="5040"/>
              </a:lnSpc>
              <a:spcBef>
                <a:spcPct val="0"/>
              </a:spcBef>
            </a:pPr>
            <a:r>
              <a:rPr lang="en-US" sz="4200">
                <a:solidFill>
                  <a:srgbClr val="043679"/>
                </a:solidFill>
                <a:latin typeface="Nirmala UI"/>
                <a:ea typeface="Nirmala UI"/>
                <a:cs typeface="Nirmala UI"/>
                <a:sym typeface="Nirmala UI"/>
              </a:rPr>
              <a:t>Please join us…</a:t>
            </a:r>
          </a:p>
          <a:p>
            <a:pPr algn="l">
              <a:lnSpc>
                <a:spcPts val="5040"/>
              </a:lnSpc>
              <a:spcBef>
                <a:spcPct val="0"/>
              </a:spcBef>
            </a:pPr>
            <a:endParaRPr lang="en-US" sz="4200">
              <a:solidFill>
                <a:srgbClr val="043679"/>
              </a:solidFill>
              <a:latin typeface="Nirmala UI"/>
              <a:ea typeface="Nirmala UI"/>
              <a:cs typeface="Nirmala UI"/>
              <a:sym typeface="Nirmala UI"/>
            </a:endParaRPr>
          </a:p>
          <a:p>
            <a:pPr algn="l">
              <a:lnSpc>
                <a:spcPts val="5040"/>
              </a:lnSpc>
              <a:spcBef>
                <a:spcPct val="0"/>
              </a:spcBef>
            </a:pPr>
            <a:r>
              <a:rPr lang="en-US" sz="4200">
                <a:solidFill>
                  <a:srgbClr val="043679"/>
                </a:solidFill>
                <a:latin typeface="Nirmala UI"/>
                <a:ea typeface="Nirmala UI"/>
                <a:cs typeface="Nirmala UI"/>
                <a:sym typeface="Nirmala UI"/>
              </a:rPr>
              <a:t>Oct 9ᵗʰ: Goodies with Grands</a:t>
            </a:r>
          </a:p>
          <a:p>
            <a:pPr algn="l">
              <a:lnSpc>
                <a:spcPts val="5040"/>
              </a:lnSpc>
              <a:spcBef>
                <a:spcPct val="0"/>
              </a:spcBef>
            </a:pPr>
            <a:r>
              <a:rPr lang="en-US" sz="4200">
                <a:solidFill>
                  <a:srgbClr val="043679"/>
                </a:solidFill>
                <a:latin typeface="Nirmala UI"/>
                <a:ea typeface="Nirmala UI"/>
                <a:cs typeface="Nirmala UI"/>
                <a:sym typeface="Nirmala UI"/>
              </a:rPr>
              <a:t>Oct 24ᵗʰ: Trunk or Treat</a:t>
            </a:r>
          </a:p>
          <a:p>
            <a:pPr algn="l">
              <a:lnSpc>
                <a:spcPts val="5040"/>
              </a:lnSpc>
              <a:spcBef>
                <a:spcPct val="0"/>
              </a:spcBef>
            </a:pPr>
            <a:r>
              <a:rPr lang="en-US" sz="4200">
                <a:solidFill>
                  <a:srgbClr val="043679"/>
                </a:solidFill>
                <a:latin typeface="Nirmala UI"/>
                <a:ea typeface="Nirmala UI"/>
                <a:cs typeface="Nirmala UI"/>
                <a:sym typeface="Nirmala UI"/>
              </a:rPr>
              <a:t>Dec 4ᵗʰ: Winter Concert</a:t>
            </a:r>
          </a:p>
          <a:p>
            <a:pPr algn="l">
              <a:lnSpc>
                <a:spcPts val="5040"/>
              </a:lnSpc>
              <a:spcBef>
                <a:spcPct val="0"/>
              </a:spcBef>
            </a:pPr>
            <a:r>
              <a:rPr lang="en-US" sz="4200">
                <a:solidFill>
                  <a:srgbClr val="043679"/>
                </a:solidFill>
                <a:latin typeface="Nirmala UI"/>
                <a:ea typeface="Nirmala UI"/>
                <a:cs typeface="Nirmala UI"/>
                <a:sym typeface="Nirmala UI"/>
              </a:rPr>
              <a:t>Jan 22ⁿᵈ: Muffins with Moms</a:t>
            </a:r>
          </a:p>
          <a:p>
            <a:pPr algn="l">
              <a:lnSpc>
                <a:spcPts val="5040"/>
              </a:lnSpc>
              <a:spcBef>
                <a:spcPct val="0"/>
              </a:spcBef>
            </a:pPr>
            <a:r>
              <a:rPr lang="en-US" sz="4200">
                <a:solidFill>
                  <a:srgbClr val="043679"/>
                </a:solidFill>
                <a:latin typeface="Nirmala UI"/>
                <a:ea typeface="Nirmala UI"/>
                <a:cs typeface="Nirmala UI"/>
                <a:sym typeface="Nirmala UI"/>
              </a:rPr>
              <a:t>Feb 6ᵗʰ: Sweetheart Social</a:t>
            </a:r>
          </a:p>
          <a:p>
            <a:pPr algn="l">
              <a:lnSpc>
                <a:spcPts val="5040"/>
              </a:lnSpc>
              <a:spcBef>
                <a:spcPct val="0"/>
              </a:spcBef>
            </a:pPr>
            <a:r>
              <a:rPr lang="en-US" sz="4200">
                <a:solidFill>
                  <a:srgbClr val="043679"/>
                </a:solidFill>
                <a:latin typeface="Nirmala UI"/>
                <a:ea typeface="Nirmala UI"/>
                <a:cs typeface="Nirmala UI"/>
                <a:sym typeface="Nirmala UI"/>
              </a:rPr>
              <a:t>March 5ᵗʰ: Donuts with Dudes</a:t>
            </a:r>
          </a:p>
          <a:p>
            <a:pPr algn="l">
              <a:lnSpc>
                <a:spcPts val="5040"/>
              </a:lnSpc>
              <a:spcBef>
                <a:spcPct val="0"/>
              </a:spcBef>
            </a:pPr>
            <a:r>
              <a:rPr lang="en-US" sz="4200">
                <a:solidFill>
                  <a:srgbClr val="043679"/>
                </a:solidFill>
                <a:latin typeface="Nirmala UI"/>
                <a:ea typeface="Nirmala UI"/>
                <a:cs typeface="Nirmala UI"/>
                <a:sym typeface="Nirmala UI"/>
              </a:rPr>
              <a:t>March 26ᵗʰ: STEAM Night</a:t>
            </a:r>
          </a:p>
          <a:p>
            <a:pPr algn="l">
              <a:lnSpc>
                <a:spcPts val="5040"/>
              </a:lnSpc>
              <a:spcBef>
                <a:spcPct val="0"/>
              </a:spcBef>
            </a:pPr>
            <a:r>
              <a:rPr lang="en-US" sz="4200">
                <a:solidFill>
                  <a:srgbClr val="043679"/>
                </a:solidFill>
                <a:latin typeface="Nirmala UI"/>
                <a:ea typeface="Nirmala UI"/>
                <a:cs typeface="Nirmala UI"/>
                <a:sym typeface="Nirmala UI"/>
              </a:rPr>
              <a:t>May 14ᵗʰ: Night of the Arts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2225328" y="662610"/>
            <a:ext cx="12791072" cy="846481"/>
          </a:xfrm>
          <a:prstGeom prst="rect">
            <a:avLst/>
          </a:prstGeom>
        </p:spPr>
        <p:txBody>
          <a:bodyPr lIns="0" tIns="0" rIns="0" bIns="0" rtlCol="0" anchor="t">
            <a:spAutoFit/>
          </a:bodyPr>
          <a:lstStyle/>
          <a:p>
            <a:pPr marL="0" lvl="0" indent="0" algn="ctr">
              <a:lnSpc>
                <a:spcPts val="6357"/>
              </a:lnSpc>
            </a:pPr>
            <a:r>
              <a:rPr lang="en-US" sz="6357" b="1" spc="190">
                <a:solidFill>
                  <a:srgbClr val="043679"/>
                </a:solidFill>
                <a:latin typeface="Atma Bold"/>
                <a:ea typeface="Atma Bold"/>
                <a:cs typeface="Atma Bold"/>
                <a:sym typeface="Atma Bold"/>
              </a:rPr>
              <a:t>NEXT STEPS</a:t>
            </a:r>
          </a:p>
        </p:txBody>
      </p:sp>
      <p:sp>
        <p:nvSpPr>
          <p:cNvPr id="8" name="Freeform 8"/>
          <p:cNvSpPr/>
          <p:nvPr/>
        </p:nvSpPr>
        <p:spPr>
          <a:xfrm>
            <a:off x="11336816" y="7239076"/>
            <a:ext cx="2074088" cy="2902667"/>
          </a:xfrm>
          <a:custGeom>
            <a:avLst/>
            <a:gdLst/>
            <a:ahLst/>
            <a:cxnLst/>
            <a:rect l="l" t="t" r="r" b="b"/>
            <a:pathLst>
              <a:path w="2074088" h="2902667">
                <a:moveTo>
                  <a:pt x="0" y="0"/>
                </a:moveTo>
                <a:lnTo>
                  <a:pt x="2074088" y="0"/>
                </a:lnTo>
                <a:lnTo>
                  <a:pt x="2074088" y="2902668"/>
                </a:lnTo>
                <a:lnTo>
                  <a:pt x="0" y="29026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2870341" y="6407983"/>
            <a:ext cx="4485801" cy="3564173"/>
          </a:xfrm>
          <a:custGeom>
            <a:avLst/>
            <a:gdLst/>
            <a:ahLst/>
            <a:cxnLst/>
            <a:rect l="l" t="t" r="r" b="b"/>
            <a:pathLst>
              <a:path w="4485801" h="3564173">
                <a:moveTo>
                  <a:pt x="0" y="0"/>
                </a:moveTo>
                <a:lnTo>
                  <a:pt x="4485801" y="0"/>
                </a:lnTo>
                <a:lnTo>
                  <a:pt x="4485801" y="3564173"/>
                </a:lnTo>
                <a:lnTo>
                  <a:pt x="0" y="3564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0" name="Group 10"/>
          <p:cNvGrpSpPr/>
          <p:nvPr/>
        </p:nvGrpSpPr>
        <p:grpSpPr>
          <a:xfrm>
            <a:off x="1028700" y="1543227"/>
            <a:ext cx="6412819" cy="4150900"/>
            <a:chOff x="0" y="0"/>
            <a:chExt cx="8550426" cy="5534534"/>
          </a:xfrm>
        </p:grpSpPr>
        <p:sp>
          <p:nvSpPr>
            <p:cNvPr id="11" name="Freeform 11"/>
            <p:cNvSpPr/>
            <p:nvPr/>
          </p:nvSpPr>
          <p:spPr>
            <a:xfrm>
              <a:off x="0" y="0"/>
              <a:ext cx="8550275" cy="5534533"/>
            </a:xfrm>
            <a:custGeom>
              <a:avLst/>
              <a:gdLst/>
              <a:ahLst/>
              <a:cxnLst/>
              <a:rect l="l" t="t" r="r" b="b"/>
              <a:pathLst>
                <a:path w="8550275" h="5534533">
                  <a:moveTo>
                    <a:pt x="2639822" y="5534533"/>
                  </a:moveTo>
                  <a:cubicBezTo>
                    <a:pt x="2440559" y="5400167"/>
                    <a:pt x="2307717" y="5212080"/>
                    <a:pt x="2307717" y="5010658"/>
                  </a:cubicBezTo>
                  <a:cubicBezTo>
                    <a:pt x="2307717" y="4809236"/>
                    <a:pt x="2423922" y="4621149"/>
                    <a:pt x="2623185" y="4486783"/>
                  </a:cubicBezTo>
                  <a:cubicBezTo>
                    <a:pt x="2905379" y="4285234"/>
                    <a:pt x="3320542" y="4191254"/>
                    <a:pt x="3768725" y="4191254"/>
                  </a:cubicBezTo>
                  <a:cubicBezTo>
                    <a:pt x="4216908" y="4191254"/>
                    <a:pt x="4615434" y="4285234"/>
                    <a:pt x="4914265" y="4486783"/>
                  </a:cubicBezTo>
                  <a:cubicBezTo>
                    <a:pt x="5096891" y="4621149"/>
                    <a:pt x="5213096" y="4809236"/>
                    <a:pt x="5213096" y="5010658"/>
                  </a:cubicBezTo>
                  <a:cubicBezTo>
                    <a:pt x="5213096" y="5212080"/>
                    <a:pt x="5096891" y="5400167"/>
                    <a:pt x="4897628" y="5534533"/>
                  </a:cubicBezTo>
                  <a:cubicBezTo>
                    <a:pt x="6674104" y="5534533"/>
                    <a:pt x="6674104" y="5534533"/>
                    <a:pt x="6674104" y="5534533"/>
                  </a:cubicBezTo>
                  <a:cubicBezTo>
                    <a:pt x="6773672" y="5534533"/>
                    <a:pt x="6856730" y="5467350"/>
                    <a:pt x="6856730" y="5386705"/>
                  </a:cubicBezTo>
                  <a:cubicBezTo>
                    <a:pt x="6856730" y="3519424"/>
                    <a:pt x="6856730" y="3519424"/>
                    <a:pt x="6856730" y="3519424"/>
                  </a:cubicBezTo>
                  <a:cubicBezTo>
                    <a:pt x="6873367" y="3465703"/>
                    <a:pt x="6939788" y="3398520"/>
                    <a:pt x="7022719" y="3398520"/>
                  </a:cubicBezTo>
                  <a:cubicBezTo>
                    <a:pt x="7188708" y="3398520"/>
                    <a:pt x="7338187" y="3398520"/>
                    <a:pt x="7437755" y="3519424"/>
                  </a:cubicBezTo>
                  <a:cubicBezTo>
                    <a:pt x="7504176" y="3586607"/>
                    <a:pt x="7537323" y="3653790"/>
                    <a:pt x="7587234" y="3720973"/>
                  </a:cubicBezTo>
                  <a:cubicBezTo>
                    <a:pt x="7753223" y="3935857"/>
                    <a:pt x="8085328" y="3949319"/>
                    <a:pt x="8284591" y="3761232"/>
                  </a:cubicBezTo>
                  <a:cubicBezTo>
                    <a:pt x="8467217" y="3573145"/>
                    <a:pt x="8550275" y="3304540"/>
                    <a:pt x="8533638" y="3062732"/>
                  </a:cubicBezTo>
                  <a:cubicBezTo>
                    <a:pt x="8550275" y="2820924"/>
                    <a:pt x="8467217" y="2552319"/>
                    <a:pt x="8284591" y="2364232"/>
                  </a:cubicBezTo>
                  <a:cubicBezTo>
                    <a:pt x="8085328" y="2162683"/>
                    <a:pt x="7753350" y="2176145"/>
                    <a:pt x="7587234" y="2391156"/>
                  </a:cubicBezTo>
                  <a:cubicBezTo>
                    <a:pt x="7537450" y="2458339"/>
                    <a:pt x="7504176" y="2538984"/>
                    <a:pt x="7437755" y="2606040"/>
                  </a:cubicBezTo>
                  <a:cubicBezTo>
                    <a:pt x="7338187" y="2726944"/>
                    <a:pt x="7188708" y="2726944"/>
                    <a:pt x="7022719" y="2726944"/>
                  </a:cubicBezTo>
                  <a:cubicBezTo>
                    <a:pt x="6939661" y="2713482"/>
                    <a:pt x="6873240" y="2659761"/>
                    <a:pt x="6856730" y="2606040"/>
                  </a:cubicBezTo>
                  <a:cubicBezTo>
                    <a:pt x="6856730" y="161163"/>
                    <a:pt x="6856730" y="161163"/>
                    <a:pt x="6856730" y="161163"/>
                  </a:cubicBezTo>
                  <a:cubicBezTo>
                    <a:pt x="6856730" y="67183"/>
                    <a:pt x="6773672" y="0"/>
                    <a:pt x="6674104" y="0"/>
                  </a:cubicBezTo>
                  <a:cubicBezTo>
                    <a:pt x="182626" y="0"/>
                    <a:pt x="182626" y="0"/>
                    <a:pt x="182626" y="0"/>
                  </a:cubicBezTo>
                  <a:cubicBezTo>
                    <a:pt x="83058" y="0"/>
                    <a:pt x="0" y="67183"/>
                    <a:pt x="0" y="161163"/>
                  </a:cubicBezTo>
                  <a:cubicBezTo>
                    <a:pt x="0" y="5386705"/>
                    <a:pt x="0" y="5386705"/>
                    <a:pt x="0" y="5386705"/>
                  </a:cubicBezTo>
                  <a:cubicBezTo>
                    <a:pt x="0" y="5467350"/>
                    <a:pt x="83058" y="5534533"/>
                    <a:pt x="182626" y="5534533"/>
                  </a:cubicBezTo>
                  <a:lnTo>
                    <a:pt x="2639822" y="5534533"/>
                  </a:lnTo>
                  <a:close/>
                </a:path>
              </a:pathLst>
            </a:custGeom>
            <a:solidFill>
              <a:srgbClr val="EE7661"/>
            </a:solidFill>
          </p:spPr>
          <p:txBody>
            <a:bodyPr/>
            <a:lstStyle/>
            <a:p>
              <a:endParaRPr lang="en-US"/>
            </a:p>
          </p:txBody>
        </p:sp>
        <p:sp>
          <p:nvSpPr>
            <p:cNvPr id="12" name="TextBox 12"/>
            <p:cNvSpPr txBox="1"/>
            <p:nvPr/>
          </p:nvSpPr>
          <p:spPr>
            <a:xfrm>
              <a:off x="0" y="0"/>
              <a:ext cx="8550426" cy="5534534"/>
            </a:xfrm>
            <a:prstGeom prst="rect">
              <a:avLst/>
            </a:prstGeom>
          </p:spPr>
          <p:txBody>
            <a:bodyPr lIns="50800" tIns="50800" rIns="50800" bIns="50800" rtlCol="0" anchor="t"/>
            <a:lstStyle/>
            <a:p>
              <a:pPr algn="l">
                <a:lnSpc>
                  <a:spcPts val="5759"/>
                </a:lnSpc>
              </a:pPr>
              <a:endParaRPr/>
            </a:p>
            <a:p>
              <a:pPr algn="l">
                <a:lnSpc>
                  <a:spcPts val="5759"/>
                </a:lnSpc>
              </a:pPr>
              <a:endParaRPr/>
            </a:p>
            <a:p>
              <a:pPr algn="l">
                <a:lnSpc>
                  <a:spcPts val="5759"/>
                </a:lnSpc>
              </a:pPr>
              <a:r>
                <a:rPr lang="en-US" sz="4800">
                  <a:solidFill>
                    <a:srgbClr val="FFFFFF"/>
                  </a:solidFill>
                  <a:latin typeface="Nirmala UI"/>
                  <a:ea typeface="Nirmala UI"/>
                  <a:cs typeface="Nirmala UI"/>
                  <a:sym typeface="Nirmala UI"/>
                </a:rPr>
                <a:t>We encourage </a:t>
              </a:r>
            </a:p>
            <a:p>
              <a:pPr algn="l">
                <a:lnSpc>
                  <a:spcPts val="5759"/>
                </a:lnSpc>
              </a:pPr>
              <a:r>
                <a:rPr lang="en-US" sz="4800">
                  <a:solidFill>
                    <a:srgbClr val="FFFFFF"/>
                  </a:solidFill>
                  <a:latin typeface="Nirmala UI"/>
                  <a:ea typeface="Nirmala UI"/>
                  <a:cs typeface="Nirmala UI"/>
                  <a:sym typeface="Nirmala UI"/>
                </a:rPr>
                <a:t>you to…</a:t>
              </a:r>
            </a:p>
          </p:txBody>
        </p:sp>
      </p:grpSp>
      <p:sp>
        <p:nvSpPr>
          <p:cNvPr id="13" name="Freeform 13"/>
          <p:cNvSpPr/>
          <p:nvPr/>
        </p:nvSpPr>
        <p:spPr>
          <a:xfrm>
            <a:off x="6333052" y="1647116"/>
            <a:ext cx="5003764" cy="4991885"/>
          </a:xfrm>
          <a:custGeom>
            <a:avLst/>
            <a:gdLst/>
            <a:ahLst/>
            <a:cxnLst/>
            <a:rect l="l" t="t" r="r" b="b"/>
            <a:pathLst>
              <a:path w="5003764" h="4991885">
                <a:moveTo>
                  <a:pt x="0" y="0"/>
                </a:moveTo>
                <a:lnTo>
                  <a:pt x="5003764" y="0"/>
                </a:lnTo>
                <a:lnTo>
                  <a:pt x="5003764" y="4991885"/>
                </a:lnTo>
                <a:lnTo>
                  <a:pt x="0" y="4991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4" name="Group 14"/>
          <p:cNvGrpSpPr/>
          <p:nvPr/>
        </p:nvGrpSpPr>
        <p:grpSpPr>
          <a:xfrm>
            <a:off x="1028700" y="4980271"/>
            <a:ext cx="5235100" cy="4991885"/>
            <a:chOff x="0" y="0"/>
            <a:chExt cx="6980133" cy="6655847"/>
          </a:xfrm>
        </p:grpSpPr>
        <p:sp>
          <p:nvSpPr>
            <p:cNvPr id="15" name="Freeform 15"/>
            <p:cNvSpPr/>
            <p:nvPr/>
          </p:nvSpPr>
          <p:spPr>
            <a:xfrm>
              <a:off x="0" y="0"/>
              <a:ext cx="6980174" cy="6655816"/>
            </a:xfrm>
            <a:custGeom>
              <a:avLst/>
              <a:gdLst/>
              <a:ahLst/>
              <a:cxnLst/>
              <a:rect l="l" t="t" r="r" b="b"/>
              <a:pathLst>
                <a:path w="6980174" h="6655816">
                  <a:moveTo>
                    <a:pt x="6980174" y="4600956"/>
                  </a:moveTo>
                  <a:cubicBezTo>
                    <a:pt x="6810375" y="4756023"/>
                    <a:pt x="6572631" y="4859401"/>
                    <a:pt x="6317869" y="4859401"/>
                  </a:cubicBezTo>
                  <a:cubicBezTo>
                    <a:pt x="6063107" y="4859401"/>
                    <a:pt x="5825363" y="4768977"/>
                    <a:pt x="5655564" y="4613783"/>
                  </a:cubicBezTo>
                  <a:cubicBezTo>
                    <a:pt x="5400802" y="4394073"/>
                    <a:pt x="5281930" y="4070985"/>
                    <a:pt x="5281930" y="3721989"/>
                  </a:cubicBezTo>
                  <a:cubicBezTo>
                    <a:pt x="5281930" y="3372993"/>
                    <a:pt x="5400802" y="3062859"/>
                    <a:pt x="5655564" y="2830195"/>
                  </a:cubicBezTo>
                  <a:cubicBezTo>
                    <a:pt x="5825363" y="2675128"/>
                    <a:pt x="6063107" y="2597531"/>
                    <a:pt x="6317869" y="2597531"/>
                  </a:cubicBezTo>
                  <a:cubicBezTo>
                    <a:pt x="6572631" y="2597531"/>
                    <a:pt x="6810375" y="2687955"/>
                    <a:pt x="6980174" y="2843149"/>
                  </a:cubicBezTo>
                  <a:cubicBezTo>
                    <a:pt x="6980174" y="1460246"/>
                    <a:pt x="6980174" y="1460246"/>
                    <a:pt x="6980174" y="1460246"/>
                  </a:cubicBezTo>
                  <a:cubicBezTo>
                    <a:pt x="6980174" y="1382649"/>
                    <a:pt x="6895211" y="1318133"/>
                    <a:pt x="6793357" y="1318133"/>
                  </a:cubicBezTo>
                  <a:cubicBezTo>
                    <a:pt x="4432681" y="1318133"/>
                    <a:pt x="4432681" y="1318133"/>
                    <a:pt x="4432681" y="1318133"/>
                  </a:cubicBezTo>
                  <a:cubicBezTo>
                    <a:pt x="4364736" y="1292225"/>
                    <a:pt x="4279773" y="1253490"/>
                    <a:pt x="4279773" y="1188847"/>
                  </a:cubicBezTo>
                  <a:cubicBezTo>
                    <a:pt x="4279773" y="1059561"/>
                    <a:pt x="4279773" y="943229"/>
                    <a:pt x="4432681" y="865759"/>
                  </a:cubicBezTo>
                  <a:cubicBezTo>
                    <a:pt x="4517644" y="814070"/>
                    <a:pt x="4602480" y="788162"/>
                    <a:pt x="4687443" y="749427"/>
                  </a:cubicBezTo>
                  <a:cubicBezTo>
                    <a:pt x="4976114" y="620141"/>
                    <a:pt x="4993132" y="361696"/>
                    <a:pt x="4738370" y="206629"/>
                  </a:cubicBezTo>
                  <a:cubicBezTo>
                    <a:pt x="4500626" y="64643"/>
                    <a:pt x="4160901" y="0"/>
                    <a:pt x="3855212" y="12954"/>
                  </a:cubicBezTo>
                  <a:cubicBezTo>
                    <a:pt x="3549523" y="0"/>
                    <a:pt x="3209798" y="64643"/>
                    <a:pt x="2972054" y="206756"/>
                  </a:cubicBezTo>
                  <a:cubicBezTo>
                    <a:pt x="2717292" y="361823"/>
                    <a:pt x="2734310" y="620268"/>
                    <a:pt x="3005963" y="749554"/>
                  </a:cubicBezTo>
                  <a:cubicBezTo>
                    <a:pt x="3090926" y="788289"/>
                    <a:pt x="3192780" y="814197"/>
                    <a:pt x="3277743" y="865886"/>
                  </a:cubicBezTo>
                  <a:cubicBezTo>
                    <a:pt x="3430651" y="943483"/>
                    <a:pt x="3430651" y="1059688"/>
                    <a:pt x="3430651" y="1188974"/>
                  </a:cubicBezTo>
                  <a:cubicBezTo>
                    <a:pt x="3413633" y="1253617"/>
                    <a:pt x="3345688" y="1292352"/>
                    <a:pt x="3277743" y="1318260"/>
                  </a:cubicBezTo>
                  <a:cubicBezTo>
                    <a:pt x="186817" y="1318260"/>
                    <a:pt x="186817" y="1318260"/>
                    <a:pt x="186817" y="1318260"/>
                  </a:cubicBezTo>
                  <a:cubicBezTo>
                    <a:pt x="84963" y="1318260"/>
                    <a:pt x="0" y="1382903"/>
                    <a:pt x="0" y="1460373"/>
                  </a:cubicBezTo>
                  <a:cubicBezTo>
                    <a:pt x="0" y="6513703"/>
                    <a:pt x="0" y="6513703"/>
                    <a:pt x="0" y="6513703"/>
                  </a:cubicBezTo>
                  <a:cubicBezTo>
                    <a:pt x="0" y="6591300"/>
                    <a:pt x="84963" y="6655816"/>
                    <a:pt x="186817" y="6655816"/>
                  </a:cubicBezTo>
                  <a:cubicBezTo>
                    <a:pt x="6793357" y="6655816"/>
                    <a:pt x="6793357" y="6655816"/>
                    <a:pt x="6793357" y="6655816"/>
                  </a:cubicBezTo>
                  <a:cubicBezTo>
                    <a:pt x="6895211" y="6655816"/>
                    <a:pt x="6980174" y="6591173"/>
                    <a:pt x="6980174" y="6513703"/>
                  </a:cubicBezTo>
                  <a:lnTo>
                    <a:pt x="6980174" y="4600956"/>
                  </a:lnTo>
                  <a:close/>
                </a:path>
              </a:pathLst>
            </a:custGeom>
            <a:solidFill>
              <a:srgbClr val="2CC3B4"/>
            </a:solidFill>
          </p:spPr>
          <p:txBody>
            <a:bodyPr/>
            <a:lstStyle/>
            <a:p>
              <a:endParaRPr lang="en-US"/>
            </a:p>
          </p:txBody>
        </p:sp>
        <p:sp>
          <p:nvSpPr>
            <p:cNvPr id="16" name="TextBox 16"/>
            <p:cNvSpPr txBox="1"/>
            <p:nvPr/>
          </p:nvSpPr>
          <p:spPr>
            <a:xfrm>
              <a:off x="0" y="0"/>
              <a:ext cx="6980133" cy="6655847"/>
            </a:xfrm>
            <a:prstGeom prst="rect">
              <a:avLst/>
            </a:prstGeom>
          </p:spPr>
          <p:txBody>
            <a:bodyPr lIns="50800" tIns="50800" rIns="50800" bIns="50800" rtlCol="0" anchor="t"/>
            <a:lstStyle/>
            <a:p>
              <a:pPr algn="l">
                <a:lnSpc>
                  <a:spcPts val="5040"/>
                </a:lnSpc>
              </a:pPr>
              <a:endParaRPr/>
            </a:p>
            <a:p>
              <a:pPr algn="l">
                <a:lnSpc>
                  <a:spcPts val="5040"/>
                </a:lnSpc>
              </a:pPr>
              <a:endParaRPr/>
            </a:p>
            <a:p>
              <a:pPr algn="l">
                <a:lnSpc>
                  <a:spcPts val="5040"/>
                </a:lnSpc>
              </a:pPr>
              <a:r>
                <a:rPr lang="en-US" sz="4200">
                  <a:solidFill>
                    <a:srgbClr val="000000"/>
                  </a:solidFill>
                  <a:latin typeface="Nirmala UI"/>
                  <a:ea typeface="Nirmala UI"/>
                  <a:cs typeface="Nirmala UI"/>
                  <a:sym typeface="Nirmala UI"/>
                </a:rPr>
                <a:t>communicate with the teachers and other</a:t>
              </a:r>
            </a:p>
            <a:p>
              <a:pPr algn="l">
                <a:lnSpc>
                  <a:spcPts val="5040"/>
                </a:lnSpc>
              </a:pPr>
              <a:r>
                <a:rPr lang="en-US" sz="4200">
                  <a:solidFill>
                    <a:srgbClr val="000000"/>
                  </a:solidFill>
                  <a:latin typeface="Nirmala UI"/>
                  <a:ea typeface="Nirmala UI"/>
                  <a:cs typeface="Nirmala UI"/>
                  <a:sym typeface="Nirmala UI"/>
                </a:rPr>
                <a:t> staff regularly.</a:t>
              </a:r>
            </a:p>
            <a:p>
              <a:pPr algn="l">
                <a:lnSpc>
                  <a:spcPts val="5040"/>
                </a:lnSpc>
              </a:pPr>
              <a:endParaRPr lang="en-US" sz="4200">
                <a:solidFill>
                  <a:srgbClr val="000000"/>
                </a:solidFill>
                <a:latin typeface="Nirmala UI"/>
                <a:ea typeface="Nirmala UI"/>
                <a:cs typeface="Nirmala UI"/>
                <a:sym typeface="Nirmala UI"/>
              </a:endParaRPr>
            </a:p>
          </p:txBody>
        </p:sp>
      </p:grpSp>
      <p:sp>
        <p:nvSpPr>
          <p:cNvPr id="17" name="Freeform 17"/>
          <p:cNvSpPr/>
          <p:nvPr/>
        </p:nvSpPr>
        <p:spPr>
          <a:xfrm>
            <a:off x="5083291" y="5986040"/>
            <a:ext cx="6253525" cy="3983652"/>
          </a:xfrm>
          <a:custGeom>
            <a:avLst/>
            <a:gdLst/>
            <a:ahLst/>
            <a:cxnLst/>
            <a:rect l="l" t="t" r="r" b="b"/>
            <a:pathLst>
              <a:path w="6253525" h="3983652">
                <a:moveTo>
                  <a:pt x="0" y="0"/>
                </a:moveTo>
                <a:lnTo>
                  <a:pt x="6253525" y="0"/>
                </a:lnTo>
                <a:lnTo>
                  <a:pt x="6253525" y="3983652"/>
                </a:lnTo>
                <a:lnTo>
                  <a:pt x="0" y="39836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TextBox 18"/>
          <p:cNvSpPr txBox="1"/>
          <p:nvPr/>
        </p:nvSpPr>
        <p:spPr>
          <a:xfrm>
            <a:off x="7813964" y="2108208"/>
            <a:ext cx="3522852" cy="3278713"/>
          </a:xfrm>
          <a:prstGeom prst="rect">
            <a:avLst/>
          </a:prstGeom>
        </p:spPr>
        <p:txBody>
          <a:bodyPr lIns="0" tIns="0" rIns="0" bIns="0" rtlCol="0" anchor="t">
            <a:spAutoFit/>
          </a:bodyPr>
          <a:lstStyle/>
          <a:p>
            <a:pPr algn="l">
              <a:lnSpc>
                <a:spcPts val="5040"/>
              </a:lnSpc>
            </a:pPr>
            <a:r>
              <a:rPr lang="en-US" sz="4200">
                <a:solidFill>
                  <a:srgbClr val="040302"/>
                </a:solidFill>
                <a:latin typeface="Nirmala UI"/>
                <a:ea typeface="Nirmala UI"/>
                <a:cs typeface="Nirmala UI"/>
                <a:sym typeface="Nirmala UI"/>
              </a:rPr>
              <a:t>stay involved through joining SAC, PTO, or volunteering.</a:t>
            </a:r>
          </a:p>
        </p:txBody>
      </p:sp>
      <p:sp>
        <p:nvSpPr>
          <p:cNvPr id="19" name="TextBox 19"/>
          <p:cNvSpPr txBox="1"/>
          <p:nvPr/>
        </p:nvSpPr>
        <p:spPr>
          <a:xfrm>
            <a:off x="6515933" y="6863562"/>
            <a:ext cx="4820883" cy="2632383"/>
          </a:xfrm>
          <a:prstGeom prst="rect">
            <a:avLst/>
          </a:prstGeom>
        </p:spPr>
        <p:txBody>
          <a:bodyPr lIns="0" tIns="0" rIns="0" bIns="0" rtlCol="0" anchor="t">
            <a:spAutoFit/>
          </a:bodyPr>
          <a:lstStyle/>
          <a:p>
            <a:pPr algn="l">
              <a:lnSpc>
                <a:spcPts val="5040"/>
              </a:lnSpc>
            </a:pPr>
            <a:r>
              <a:rPr lang="en-US" sz="4200">
                <a:solidFill>
                  <a:srgbClr val="FFFFFF"/>
                </a:solidFill>
                <a:latin typeface="Nirmala UI"/>
                <a:ea typeface="Nirmala UI"/>
                <a:cs typeface="Nirmala UI"/>
                <a:sym typeface="Nirmala UI"/>
              </a:rPr>
              <a:t>participate in giving your input for our SIP, PFEP, and Compact.</a:t>
            </a:r>
          </a:p>
        </p:txBody>
      </p:sp>
      <p:grpSp>
        <p:nvGrpSpPr>
          <p:cNvPr id="20" name="Group 20"/>
          <p:cNvGrpSpPr>
            <a:grpSpLocks noChangeAspect="1"/>
          </p:cNvGrpSpPr>
          <p:nvPr/>
        </p:nvGrpSpPr>
        <p:grpSpPr>
          <a:xfrm>
            <a:off x="13565309" y="2809809"/>
            <a:ext cx="2654019" cy="2666499"/>
            <a:chOff x="0" y="0"/>
            <a:chExt cx="3538692" cy="3555332"/>
          </a:xfrm>
        </p:grpSpPr>
        <p:sp>
          <p:nvSpPr>
            <p:cNvPr id="21" name="Freeform 21"/>
            <p:cNvSpPr/>
            <p:nvPr/>
          </p:nvSpPr>
          <p:spPr>
            <a:xfrm>
              <a:off x="0" y="0"/>
              <a:ext cx="3538728" cy="3555365"/>
            </a:xfrm>
            <a:custGeom>
              <a:avLst/>
              <a:gdLst/>
              <a:ahLst/>
              <a:cxnLst/>
              <a:rect l="l" t="t" r="r" b="b"/>
              <a:pathLst>
                <a:path w="3538728" h="3555365">
                  <a:moveTo>
                    <a:pt x="0" y="0"/>
                  </a:moveTo>
                  <a:lnTo>
                    <a:pt x="3538728" y="0"/>
                  </a:lnTo>
                  <a:lnTo>
                    <a:pt x="3538728" y="3555365"/>
                  </a:lnTo>
                  <a:lnTo>
                    <a:pt x="0" y="3555365"/>
                  </a:lnTo>
                  <a:lnTo>
                    <a:pt x="0" y="0"/>
                  </a:lnTo>
                  <a:close/>
                </a:path>
              </a:pathLst>
            </a:custGeom>
            <a:blipFill>
              <a:blip r:embed="rId13"/>
              <a:stretch>
                <a:fillRect r="1"/>
              </a:stretch>
            </a:blipFill>
          </p:spPr>
          <p:txBody>
            <a:bodyPr/>
            <a:lstStyle/>
            <a:p>
              <a:endParaRPr lang="en-US"/>
            </a:p>
          </p:txBody>
        </p:sp>
      </p:grpSp>
      <p:sp>
        <p:nvSpPr>
          <p:cNvPr id="22" name="TextBox 22"/>
          <p:cNvSpPr txBox="1"/>
          <p:nvPr/>
        </p:nvSpPr>
        <p:spPr>
          <a:xfrm>
            <a:off x="13631827" y="2193933"/>
            <a:ext cx="2962829" cy="611796"/>
          </a:xfrm>
          <a:prstGeom prst="rect">
            <a:avLst/>
          </a:prstGeom>
        </p:spPr>
        <p:txBody>
          <a:bodyPr lIns="0" tIns="0" rIns="0" bIns="0" rtlCol="0" anchor="t">
            <a:spAutoFit/>
          </a:bodyPr>
          <a:lstStyle/>
          <a:p>
            <a:pPr algn="l">
              <a:lnSpc>
                <a:spcPts val="4586"/>
              </a:lnSpc>
            </a:pPr>
            <a:r>
              <a:rPr lang="en-US" sz="4586" spc="137">
                <a:solidFill>
                  <a:srgbClr val="043679"/>
                </a:solidFill>
                <a:latin typeface="Alegreya"/>
                <a:ea typeface="Alegreya"/>
                <a:cs typeface="Alegreya"/>
                <a:sym typeface="Alegreya"/>
              </a:rPr>
              <a:t>JOIN PTO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1440" y="7622"/>
            <a:ext cx="18105120" cy="10233660"/>
          </a:xfrm>
          <a:prstGeom prst="rect">
            <a:avLst/>
          </a:prstGeom>
        </p:spPr>
        <p:txBody>
          <a:bodyPr lIns="0" tIns="0" rIns="0" bIns="0" rtlCol="0" anchor="t">
            <a:spAutoFit/>
          </a:bodyPr>
          <a:lstStyle/>
          <a:p>
            <a:pPr algn="l">
              <a:lnSpc>
                <a:spcPts val="4536"/>
              </a:lnSpc>
            </a:pPr>
            <a:r>
              <a:rPr lang="en-US" sz="4200">
                <a:solidFill>
                  <a:srgbClr val="FFFFFF"/>
                </a:solidFill>
                <a:latin typeface="Avenir"/>
                <a:ea typeface="Avenir"/>
                <a:cs typeface="Avenir"/>
                <a:sym typeface="Avenir"/>
              </a:rPr>
              <a:t>A message from the PTO:</a:t>
            </a:r>
          </a:p>
        </p:txBody>
      </p:sp>
      <p:sp>
        <p:nvSpPr>
          <p:cNvPr id="3" name="TextBox 3"/>
          <p:cNvSpPr txBox="1"/>
          <p:nvPr/>
        </p:nvSpPr>
        <p:spPr>
          <a:xfrm>
            <a:off x="5454396" y="6587109"/>
            <a:ext cx="7374636" cy="1006983"/>
          </a:xfrm>
          <a:prstGeom prst="rect">
            <a:avLst/>
          </a:prstGeom>
        </p:spPr>
        <p:txBody>
          <a:bodyPr lIns="0" tIns="0" rIns="0" bIns="0" rtlCol="0" anchor="t">
            <a:spAutoFit/>
          </a:bodyPr>
          <a:lstStyle/>
          <a:p>
            <a:pPr algn="ctr">
              <a:lnSpc>
                <a:spcPts val="3888"/>
              </a:lnSpc>
            </a:pPr>
            <a:r>
              <a:rPr lang="en-US" sz="3600">
                <a:solidFill>
                  <a:srgbClr val="000000"/>
                </a:solidFill>
                <a:latin typeface="Avenir"/>
                <a:ea typeface="Avenir"/>
                <a:cs typeface="Avenir"/>
                <a:sym typeface="Avenir"/>
              </a:rPr>
              <a:t>A message from the PTO</a:t>
            </a:r>
          </a:p>
        </p:txBody>
      </p:sp>
      <p:grpSp>
        <p:nvGrpSpPr>
          <p:cNvPr id="4" name="Group 4"/>
          <p:cNvGrpSpPr/>
          <p:nvPr/>
        </p:nvGrpSpPr>
        <p:grpSpPr>
          <a:xfrm>
            <a:off x="12915900" y="9534525"/>
            <a:ext cx="4114800" cy="547688"/>
            <a:chOff x="0" y="0"/>
            <a:chExt cx="5486400" cy="730250"/>
          </a:xfrm>
        </p:grpSpPr>
        <p:sp>
          <p:nvSpPr>
            <p:cNvPr id="5" name="Freeform 5"/>
            <p:cNvSpPr/>
            <p:nvPr/>
          </p:nvSpPr>
          <p:spPr>
            <a:xfrm>
              <a:off x="0" y="0"/>
              <a:ext cx="5486400" cy="730250"/>
            </a:xfrm>
            <a:custGeom>
              <a:avLst/>
              <a:gdLst/>
              <a:ahLst/>
              <a:cxnLst/>
              <a:rect l="l" t="t" r="r" b="b"/>
              <a:pathLst>
                <a:path w="5486400" h="730250">
                  <a:moveTo>
                    <a:pt x="0" y="0"/>
                  </a:moveTo>
                  <a:lnTo>
                    <a:pt x="5486400" y="0"/>
                  </a:lnTo>
                  <a:lnTo>
                    <a:pt x="5486400" y="730250"/>
                  </a:lnTo>
                  <a:lnTo>
                    <a:pt x="0" y="730250"/>
                  </a:lnTo>
                  <a:close/>
                </a:path>
              </a:pathLst>
            </a:custGeom>
            <a:solidFill>
              <a:srgbClr val="000000">
                <a:alpha val="0"/>
              </a:srgbClr>
            </a:solidFill>
          </p:spPr>
          <p:txBody>
            <a:bodyPr/>
            <a:lstStyle/>
            <a:p>
              <a:endParaRPr lang="en-US"/>
            </a:p>
          </p:txBody>
        </p:sp>
        <p:sp>
          <p:nvSpPr>
            <p:cNvPr id="6" name="TextBox 6"/>
            <p:cNvSpPr txBox="1"/>
            <p:nvPr/>
          </p:nvSpPr>
          <p:spPr>
            <a:xfrm>
              <a:off x="0" y="-38100"/>
              <a:ext cx="5486400" cy="768350"/>
            </a:xfrm>
            <a:prstGeom prst="rect">
              <a:avLst/>
            </a:prstGeom>
          </p:spPr>
          <p:txBody>
            <a:bodyPr lIns="0" tIns="0" rIns="0" bIns="0" rtlCol="0" anchor="ctr"/>
            <a:lstStyle/>
            <a:p>
              <a:pPr algn="r">
                <a:lnSpc>
                  <a:spcPts val="2160"/>
                </a:lnSpc>
              </a:pPr>
              <a:r>
                <a:rPr lang="en-US" sz="1800">
                  <a:solidFill>
                    <a:srgbClr val="FFFFFF"/>
                  </a:solidFill>
                  <a:latin typeface="Avenir"/>
                  <a:ea typeface="Avenir"/>
                  <a:cs typeface="Avenir"/>
                  <a:sym typeface="Avenir"/>
                </a:rPr>
                <a:t>15</a:t>
              </a:r>
            </a:p>
          </p:txBody>
        </p:sp>
      </p:grpSp>
      <p:grpSp>
        <p:nvGrpSpPr>
          <p:cNvPr id="7" name="Group 7"/>
          <p:cNvGrpSpPr>
            <a:grpSpLocks noChangeAspect="1"/>
          </p:cNvGrpSpPr>
          <p:nvPr/>
        </p:nvGrpSpPr>
        <p:grpSpPr>
          <a:xfrm>
            <a:off x="1685694" y="1146502"/>
            <a:ext cx="14912039" cy="8388022"/>
            <a:chOff x="0" y="0"/>
            <a:chExt cx="19882718" cy="11184030"/>
          </a:xfrm>
        </p:grpSpPr>
        <p:sp>
          <p:nvSpPr>
            <p:cNvPr id="8" name="Freeform 8"/>
            <p:cNvSpPr/>
            <p:nvPr/>
          </p:nvSpPr>
          <p:spPr>
            <a:xfrm>
              <a:off x="0" y="0"/>
              <a:ext cx="19882738" cy="11184001"/>
            </a:xfrm>
            <a:custGeom>
              <a:avLst/>
              <a:gdLst/>
              <a:ahLst/>
              <a:cxnLst/>
              <a:rect l="l" t="t" r="r" b="b"/>
              <a:pathLst>
                <a:path w="19882738" h="11184001">
                  <a:moveTo>
                    <a:pt x="0" y="0"/>
                  </a:moveTo>
                  <a:lnTo>
                    <a:pt x="19882738" y="0"/>
                  </a:lnTo>
                  <a:lnTo>
                    <a:pt x="19882738" y="11184001"/>
                  </a:lnTo>
                  <a:lnTo>
                    <a:pt x="0" y="11184001"/>
                  </a:lnTo>
                  <a:lnTo>
                    <a:pt x="0" y="0"/>
                  </a:lnTo>
                  <a:close/>
                </a:path>
              </a:pathLst>
            </a:custGeom>
            <a:blipFill>
              <a:blip r:embed="rId2"/>
              <a:stretch>
                <a:fillRect/>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028700" y="1028700"/>
            <a:ext cx="7953973" cy="1410826"/>
            <a:chOff x="0" y="0"/>
            <a:chExt cx="2220331" cy="393828"/>
          </a:xfrm>
        </p:grpSpPr>
        <p:sp>
          <p:nvSpPr>
            <p:cNvPr id="4" name="Freeform 4"/>
            <p:cNvSpPr/>
            <p:nvPr/>
          </p:nvSpPr>
          <p:spPr>
            <a:xfrm>
              <a:off x="0" y="0"/>
              <a:ext cx="2220331" cy="393828"/>
            </a:xfrm>
            <a:custGeom>
              <a:avLst/>
              <a:gdLst/>
              <a:ahLst/>
              <a:cxnLst/>
              <a:rect l="l" t="t" r="r" b="b"/>
              <a:pathLst>
                <a:path w="2220331" h="393828">
                  <a:moveTo>
                    <a:pt x="0" y="0"/>
                  </a:moveTo>
                  <a:lnTo>
                    <a:pt x="2220331" y="0"/>
                  </a:lnTo>
                  <a:lnTo>
                    <a:pt x="2220331" y="393828"/>
                  </a:lnTo>
                  <a:lnTo>
                    <a:pt x="0" y="393828"/>
                  </a:lnTo>
                  <a:close/>
                </a:path>
              </a:pathLst>
            </a:custGeom>
            <a:solidFill>
              <a:srgbClr val="FFE58C"/>
            </a:solidFill>
            <a:ln w="38100" cap="sq">
              <a:solidFill>
                <a:srgbClr val="043679"/>
              </a:solidFill>
              <a:prstDash val="solid"/>
              <a:miter/>
            </a:ln>
          </p:spPr>
          <p:txBody>
            <a:bodyPr/>
            <a:lstStyle/>
            <a:p>
              <a:endParaRPr lang="en-US"/>
            </a:p>
          </p:txBody>
        </p:sp>
        <p:sp>
          <p:nvSpPr>
            <p:cNvPr id="5" name="TextBox 5"/>
            <p:cNvSpPr txBox="1"/>
            <p:nvPr/>
          </p:nvSpPr>
          <p:spPr>
            <a:xfrm>
              <a:off x="0" y="-28575"/>
              <a:ext cx="2220331" cy="42240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783773"/>
            <a:ext cx="7953973" cy="6439787"/>
            <a:chOff x="0" y="0"/>
            <a:chExt cx="1989514" cy="1610773"/>
          </a:xfrm>
        </p:grpSpPr>
        <p:sp>
          <p:nvSpPr>
            <p:cNvPr id="7" name="Freeform 7"/>
            <p:cNvSpPr/>
            <p:nvPr/>
          </p:nvSpPr>
          <p:spPr>
            <a:xfrm>
              <a:off x="0" y="0"/>
              <a:ext cx="1989514" cy="1610773"/>
            </a:xfrm>
            <a:custGeom>
              <a:avLst/>
              <a:gdLst/>
              <a:ahLst/>
              <a:cxnLst/>
              <a:rect l="l" t="t" r="r" b="b"/>
              <a:pathLst>
                <a:path w="1989514" h="1610773">
                  <a:moveTo>
                    <a:pt x="0" y="0"/>
                  </a:moveTo>
                  <a:lnTo>
                    <a:pt x="1989514" y="0"/>
                  </a:lnTo>
                  <a:lnTo>
                    <a:pt x="1989514" y="1610773"/>
                  </a:lnTo>
                  <a:lnTo>
                    <a:pt x="0" y="1610773"/>
                  </a:lnTo>
                  <a:close/>
                </a:path>
              </a:pathLst>
            </a:custGeom>
            <a:solidFill>
              <a:srgbClr val="FFE58C"/>
            </a:solidFill>
            <a:ln w="38100" cap="sq">
              <a:solidFill>
                <a:srgbClr val="043679"/>
              </a:solidFill>
              <a:prstDash val="solid"/>
              <a:miter/>
            </a:ln>
          </p:spPr>
          <p:txBody>
            <a:bodyPr/>
            <a:lstStyle/>
            <a:p>
              <a:endParaRPr lang="en-US"/>
            </a:p>
          </p:txBody>
        </p:sp>
        <p:sp>
          <p:nvSpPr>
            <p:cNvPr id="8" name="TextBox 8"/>
            <p:cNvSpPr txBox="1"/>
            <p:nvPr/>
          </p:nvSpPr>
          <p:spPr>
            <a:xfrm>
              <a:off x="0" y="-28575"/>
              <a:ext cx="1989514" cy="163934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05327" y="2783773"/>
            <a:ext cx="7953973" cy="6474527"/>
            <a:chOff x="0" y="0"/>
            <a:chExt cx="1989514" cy="1619462"/>
          </a:xfrm>
        </p:grpSpPr>
        <p:sp>
          <p:nvSpPr>
            <p:cNvPr id="10" name="Freeform 10"/>
            <p:cNvSpPr/>
            <p:nvPr/>
          </p:nvSpPr>
          <p:spPr>
            <a:xfrm>
              <a:off x="0" y="0"/>
              <a:ext cx="1989514" cy="1619462"/>
            </a:xfrm>
            <a:custGeom>
              <a:avLst/>
              <a:gdLst/>
              <a:ahLst/>
              <a:cxnLst/>
              <a:rect l="l" t="t" r="r" b="b"/>
              <a:pathLst>
                <a:path w="1989514" h="1619462">
                  <a:moveTo>
                    <a:pt x="0" y="0"/>
                  </a:moveTo>
                  <a:lnTo>
                    <a:pt x="1989514" y="0"/>
                  </a:lnTo>
                  <a:lnTo>
                    <a:pt x="1989514" y="1619462"/>
                  </a:lnTo>
                  <a:lnTo>
                    <a:pt x="0" y="1619462"/>
                  </a:lnTo>
                  <a:close/>
                </a:path>
              </a:pathLst>
            </a:custGeom>
            <a:solidFill>
              <a:srgbClr val="D5E3FD"/>
            </a:solidFill>
            <a:ln w="38100" cap="sq">
              <a:solidFill>
                <a:srgbClr val="043679"/>
              </a:solidFill>
              <a:prstDash val="solid"/>
              <a:miter/>
            </a:ln>
          </p:spPr>
          <p:txBody>
            <a:bodyPr/>
            <a:lstStyle/>
            <a:p>
              <a:endParaRPr lang="en-US"/>
            </a:p>
          </p:txBody>
        </p:sp>
        <p:sp>
          <p:nvSpPr>
            <p:cNvPr id="11" name="TextBox 11"/>
            <p:cNvSpPr txBox="1"/>
            <p:nvPr/>
          </p:nvSpPr>
          <p:spPr>
            <a:xfrm>
              <a:off x="0" y="-28575"/>
              <a:ext cx="1989514" cy="1648037"/>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305327" y="1028700"/>
            <a:ext cx="7953973" cy="1410826"/>
            <a:chOff x="0" y="0"/>
            <a:chExt cx="2220331" cy="393828"/>
          </a:xfrm>
        </p:grpSpPr>
        <p:sp>
          <p:nvSpPr>
            <p:cNvPr id="13" name="Freeform 13"/>
            <p:cNvSpPr/>
            <p:nvPr/>
          </p:nvSpPr>
          <p:spPr>
            <a:xfrm>
              <a:off x="0" y="0"/>
              <a:ext cx="2220331" cy="393828"/>
            </a:xfrm>
            <a:custGeom>
              <a:avLst/>
              <a:gdLst/>
              <a:ahLst/>
              <a:cxnLst/>
              <a:rect l="l" t="t" r="r" b="b"/>
              <a:pathLst>
                <a:path w="2220331" h="393828">
                  <a:moveTo>
                    <a:pt x="0" y="0"/>
                  </a:moveTo>
                  <a:lnTo>
                    <a:pt x="2220331" y="0"/>
                  </a:lnTo>
                  <a:lnTo>
                    <a:pt x="2220331" y="393828"/>
                  </a:lnTo>
                  <a:lnTo>
                    <a:pt x="0" y="393828"/>
                  </a:lnTo>
                  <a:close/>
                </a:path>
              </a:pathLst>
            </a:custGeom>
            <a:solidFill>
              <a:srgbClr val="D5E3FD"/>
            </a:solidFill>
            <a:ln w="38100" cap="sq">
              <a:solidFill>
                <a:srgbClr val="043679"/>
              </a:solidFill>
              <a:prstDash val="solid"/>
              <a:miter/>
            </a:ln>
          </p:spPr>
          <p:txBody>
            <a:bodyPr/>
            <a:lstStyle/>
            <a:p>
              <a:endParaRPr lang="en-US"/>
            </a:p>
          </p:txBody>
        </p:sp>
        <p:sp>
          <p:nvSpPr>
            <p:cNvPr id="14" name="TextBox 14"/>
            <p:cNvSpPr txBox="1"/>
            <p:nvPr/>
          </p:nvSpPr>
          <p:spPr>
            <a:xfrm>
              <a:off x="0" y="-28575"/>
              <a:ext cx="2220331" cy="42240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9385991" y="1468252"/>
            <a:ext cx="7792645" cy="660400"/>
          </a:xfrm>
          <a:prstGeom prst="rect">
            <a:avLst/>
          </a:prstGeom>
        </p:spPr>
        <p:txBody>
          <a:bodyPr lIns="0" tIns="0" rIns="0" bIns="0" rtlCol="0" anchor="t">
            <a:spAutoFit/>
          </a:bodyPr>
          <a:lstStyle/>
          <a:p>
            <a:pPr marL="0" lvl="0" indent="0" algn="ctr">
              <a:lnSpc>
                <a:spcPts val="5000"/>
              </a:lnSpc>
            </a:pPr>
            <a:r>
              <a:rPr lang="en-US" sz="5000" b="1" spc="150">
                <a:solidFill>
                  <a:srgbClr val="043679"/>
                </a:solidFill>
                <a:latin typeface="Atma Bold"/>
                <a:ea typeface="Atma Bold"/>
                <a:cs typeface="Atma Bold"/>
                <a:sym typeface="Atma Bold"/>
              </a:rPr>
              <a:t>SIGN UP NOW</a:t>
            </a:r>
          </a:p>
        </p:txBody>
      </p:sp>
      <p:sp>
        <p:nvSpPr>
          <p:cNvPr id="16" name="TextBox 16"/>
          <p:cNvSpPr txBox="1"/>
          <p:nvPr/>
        </p:nvSpPr>
        <p:spPr>
          <a:xfrm>
            <a:off x="1028700" y="1468252"/>
            <a:ext cx="7953973" cy="660400"/>
          </a:xfrm>
          <a:prstGeom prst="rect">
            <a:avLst/>
          </a:prstGeom>
        </p:spPr>
        <p:txBody>
          <a:bodyPr lIns="0" tIns="0" rIns="0" bIns="0" rtlCol="0" anchor="t">
            <a:spAutoFit/>
          </a:bodyPr>
          <a:lstStyle/>
          <a:p>
            <a:pPr marL="0" lvl="0" indent="0" algn="ctr">
              <a:lnSpc>
                <a:spcPts val="5000"/>
              </a:lnSpc>
            </a:pPr>
            <a:r>
              <a:rPr lang="en-US" sz="5000" b="1" spc="150">
                <a:solidFill>
                  <a:srgbClr val="043679"/>
                </a:solidFill>
                <a:latin typeface="Atma Bold"/>
                <a:ea typeface="Atma Bold"/>
                <a:cs typeface="Atma Bold"/>
                <a:sym typeface="Atma Bold"/>
              </a:rPr>
              <a:t>PARENT SQUARE</a:t>
            </a:r>
          </a:p>
        </p:txBody>
      </p:sp>
      <p:sp>
        <p:nvSpPr>
          <p:cNvPr id="17" name="TextBox 17"/>
          <p:cNvSpPr txBox="1"/>
          <p:nvPr/>
        </p:nvSpPr>
        <p:spPr>
          <a:xfrm>
            <a:off x="1769552" y="3112014"/>
            <a:ext cx="6986831" cy="6679527"/>
          </a:xfrm>
          <a:prstGeom prst="rect">
            <a:avLst/>
          </a:prstGeom>
        </p:spPr>
        <p:txBody>
          <a:bodyPr lIns="0" tIns="0" rIns="0" bIns="0" rtlCol="0" anchor="t">
            <a:spAutoFit/>
          </a:bodyPr>
          <a:lstStyle/>
          <a:p>
            <a:pPr marL="946109" lvl="1" indent="-473055" algn="l">
              <a:lnSpc>
                <a:spcPts val="4382"/>
              </a:lnSpc>
              <a:buFont typeface="Arial"/>
              <a:buChar char="•"/>
            </a:pPr>
            <a:r>
              <a:rPr lang="en-US" sz="4382" spc="131">
                <a:solidFill>
                  <a:srgbClr val="043679"/>
                </a:solidFill>
                <a:latin typeface="Alegreya"/>
                <a:ea typeface="Alegreya"/>
                <a:cs typeface="Alegreya"/>
                <a:sym typeface="Alegreya"/>
              </a:rPr>
              <a:t>New tool for communications from School and District</a:t>
            </a:r>
          </a:p>
          <a:p>
            <a:pPr marL="946109" lvl="1" indent="-473055" algn="l">
              <a:lnSpc>
                <a:spcPts val="4382"/>
              </a:lnSpc>
              <a:buFont typeface="Arial"/>
              <a:buChar char="•"/>
            </a:pPr>
            <a:r>
              <a:rPr lang="en-US" sz="4382" spc="131">
                <a:solidFill>
                  <a:srgbClr val="043679"/>
                </a:solidFill>
                <a:latin typeface="Alegreya"/>
                <a:ea typeface="Alegreya"/>
                <a:cs typeface="Alegreya"/>
                <a:sym typeface="Alegreya"/>
              </a:rPr>
              <a:t>Will include:</a:t>
            </a:r>
          </a:p>
          <a:p>
            <a:pPr marL="1892218" lvl="2" indent="-630739" algn="l">
              <a:lnSpc>
                <a:spcPts val="4382"/>
              </a:lnSpc>
              <a:buFont typeface="Arial"/>
              <a:buChar char="⚬"/>
            </a:pPr>
            <a:r>
              <a:rPr lang="en-US" sz="4382" spc="131">
                <a:solidFill>
                  <a:srgbClr val="043679"/>
                </a:solidFill>
                <a:latin typeface="Alegreya"/>
                <a:ea typeface="Alegreya"/>
                <a:cs typeface="Alegreya"/>
                <a:sym typeface="Alegreya"/>
              </a:rPr>
              <a:t>School Story</a:t>
            </a:r>
          </a:p>
          <a:p>
            <a:pPr marL="1892218" lvl="2" indent="-630739" algn="l">
              <a:lnSpc>
                <a:spcPts val="4382"/>
              </a:lnSpc>
              <a:buFont typeface="Arial"/>
              <a:buChar char="⚬"/>
            </a:pPr>
            <a:r>
              <a:rPr lang="en-US" sz="4382" spc="131">
                <a:solidFill>
                  <a:srgbClr val="043679"/>
                </a:solidFill>
                <a:latin typeface="Alegreya"/>
                <a:ea typeface="Alegreya"/>
                <a:cs typeface="Alegreya"/>
                <a:sym typeface="Alegreya"/>
              </a:rPr>
              <a:t>Classroom Story</a:t>
            </a:r>
          </a:p>
          <a:p>
            <a:pPr marL="1892218" lvl="2" indent="-630739" algn="l">
              <a:lnSpc>
                <a:spcPts val="4382"/>
              </a:lnSpc>
              <a:buFont typeface="Arial"/>
              <a:buChar char="⚬"/>
            </a:pPr>
            <a:r>
              <a:rPr lang="en-US" sz="4382" spc="131">
                <a:solidFill>
                  <a:srgbClr val="043679"/>
                </a:solidFill>
                <a:latin typeface="Alegreya"/>
                <a:ea typeface="Alegreya"/>
                <a:cs typeface="Alegreya"/>
                <a:sym typeface="Alegreya"/>
              </a:rPr>
              <a:t>Direct messaging with teacher</a:t>
            </a:r>
          </a:p>
          <a:p>
            <a:pPr marL="946109" lvl="1" indent="-473055" algn="l">
              <a:lnSpc>
                <a:spcPts val="4382"/>
              </a:lnSpc>
              <a:buFont typeface="Arial"/>
              <a:buChar char="•"/>
            </a:pPr>
            <a:r>
              <a:rPr lang="en-US" sz="4382" spc="131">
                <a:solidFill>
                  <a:srgbClr val="043679"/>
                </a:solidFill>
                <a:latin typeface="Alegreya"/>
                <a:ea typeface="Alegreya"/>
                <a:cs typeface="Alegreya"/>
                <a:sym typeface="Alegreya"/>
              </a:rPr>
              <a:t>Will replace DOJO November 1ˢᵗ</a:t>
            </a:r>
          </a:p>
          <a:p>
            <a:pPr algn="ctr">
              <a:lnSpc>
                <a:spcPts val="4382"/>
              </a:lnSpc>
            </a:pPr>
            <a:endParaRPr lang="en-US" sz="4382" spc="131">
              <a:solidFill>
                <a:srgbClr val="043679"/>
              </a:solidFill>
              <a:latin typeface="Alegreya"/>
              <a:ea typeface="Alegreya"/>
              <a:cs typeface="Alegreya"/>
              <a:sym typeface="Alegreya"/>
            </a:endParaRPr>
          </a:p>
          <a:p>
            <a:pPr algn="ctr">
              <a:lnSpc>
                <a:spcPts val="4382"/>
              </a:lnSpc>
            </a:pPr>
            <a:endParaRPr lang="en-US" sz="4382" spc="131">
              <a:solidFill>
                <a:srgbClr val="043679"/>
              </a:solidFill>
              <a:latin typeface="Alegreya"/>
              <a:ea typeface="Alegreya"/>
              <a:cs typeface="Alegreya"/>
              <a:sym typeface="Alegreya"/>
            </a:endParaRPr>
          </a:p>
        </p:txBody>
      </p:sp>
      <p:sp>
        <p:nvSpPr>
          <p:cNvPr id="18" name="TextBox 18"/>
          <p:cNvSpPr txBox="1"/>
          <p:nvPr/>
        </p:nvSpPr>
        <p:spPr>
          <a:xfrm>
            <a:off x="9545883" y="3373091"/>
            <a:ext cx="7472862" cy="1225356"/>
          </a:xfrm>
          <a:prstGeom prst="rect">
            <a:avLst/>
          </a:prstGeom>
        </p:spPr>
        <p:txBody>
          <a:bodyPr lIns="0" tIns="0" rIns="0" bIns="0" rtlCol="0" anchor="t">
            <a:spAutoFit/>
          </a:bodyPr>
          <a:lstStyle/>
          <a:p>
            <a:pPr algn="ctr">
              <a:lnSpc>
                <a:spcPts val="4742"/>
              </a:lnSpc>
            </a:pPr>
            <a:r>
              <a:rPr lang="en-US" sz="4742" spc="142">
                <a:solidFill>
                  <a:srgbClr val="043679"/>
                </a:solidFill>
                <a:latin typeface="Alegreya"/>
                <a:ea typeface="Alegreya"/>
                <a:cs typeface="Alegreya"/>
                <a:sym typeface="Alegreya"/>
              </a:rPr>
              <a:t>For more information or to register:</a:t>
            </a:r>
          </a:p>
        </p:txBody>
      </p:sp>
      <p:sp>
        <p:nvSpPr>
          <p:cNvPr id="19" name="Freeform 19"/>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8211943" y="885335"/>
            <a:ext cx="1541459" cy="1697556"/>
          </a:xfrm>
          <a:custGeom>
            <a:avLst/>
            <a:gdLst/>
            <a:ahLst/>
            <a:cxnLst/>
            <a:rect l="l" t="t" r="r" b="b"/>
            <a:pathLst>
              <a:path w="1541459" h="1697556">
                <a:moveTo>
                  <a:pt x="0" y="0"/>
                </a:moveTo>
                <a:lnTo>
                  <a:pt x="1541459" y="0"/>
                </a:lnTo>
                <a:lnTo>
                  <a:pt x="1541459" y="1697556"/>
                </a:lnTo>
                <a:lnTo>
                  <a:pt x="0" y="1697556"/>
                </a:lnTo>
                <a:lnTo>
                  <a:pt x="0" y="0"/>
                </a:lnTo>
                <a:close/>
              </a:path>
            </a:pathLst>
          </a:custGeom>
          <a:blipFill>
            <a:blip r:embed="rId5"/>
            <a:stretch>
              <a:fillRect/>
            </a:stretch>
          </a:blipFill>
        </p:spPr>
        <p:txBody>
          <a:bodyPr/>
          <a:lstStyle/>
          <a:p>
            <a:endParaRPr lang="en-US"/>
          </a:p>
        </p:txBody>
      </p:sp>
      <p:grpSp>
        <p:nvGrpSpPr>
          <p:cNvPr id="24" name="Group 24"/>
          <p:cNvGrpSpPr>
            <a:grpSpLocks noChangeAspect="1"/>
          </p:cNvGrpSpPr>
          <p:nvPr/>
        </p:nvGrpSpPr>
        <p:grpSpPr>
          <a:xfrm>
            <a:off x="11777304" y="4885607"/>
            <a:ext cx="3010020" cy="3046616"/>
            <a:chOff x="0" y="0"/>
            <a:chExt cx="6983944" cy="7068854"/>
          </a:xfrm>
        </p:grpSpPr>
        <p:sp>
          <p:nvSpPr>
            <p:cNvPr id="25" name="Freeform 25"/>
            <p:cNvSpPr/>
            <p:nvPr/>
          </p:nvSpPr>
          <p:spPr>
            <a:xfrm>
              <a:off x="0" y="0"/>
              <a:ext cx="6983984" cy="7068820"/>
            </a:xfrm>
            <a:custGeom>
              <a:avLst/>
              <a:gdLst/>
              <a:ahLst/>
              <a:cxnLst/>
              <a:rect l="l" t="t" r="r" b="b"/>
              <a:pathLst>
                <a:path w="6983984" h="7068820">
                  <a:moveTo>
                    <a:pt x="0" y="0"/>
                  </a:moveTo>
                  <a:lnTo>
                    <a:pt x="6983984" y="0"/>
                  </a:lnTo>
                  <a:lnTo>
                    <a:pt x="6983984" y="7068820"/>
                  </a:lnTo>
                  <a:lnTo>
                    <a:pt x="0" y="7068820"/>
                  </a:lnTo>
                  <a:lnTo>
                    <a:pt x="0" y="0"/>
                  </a:lnTo>
                  <a:close/>
                </a:path>
              </a:pathLst>
            </a:custGeom>
            <a:blipFill>
              <a:blip r:embed="rId6"/>
              <a:stretch>
                <a:fillRect/>
              </a:stretch>
            </a:blipFill>
          </p:spPr>
          <p:txBody>
            <a:bodyPr/>
            <a:lstStyle/>
            <a:p>
              <a:endParaRPr lang="en-US"/>
            </a:p>
          </p:txBody>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205514" y="2818513"/>
            <a:ext cx="4103911" cy="3073317"/>
            <a:chOff x="0" y="0"/>
            <a:chExt cx="1080865" cy="809433"/>
          </a:xfrm>
        </p:grpSpPr>
        <p:sp>
          <p:nvSpPr>
            <p:cNvPr id="8" name="Freeform 8"/>
            <p:cNvSpPr/>
            <p:nvPr/>
          </p:nvSpPr>
          <p:spPr>
            <a:xfrm>
              <a:off x="0" y="0"/>
              <a:ext cx="1080865" cy="809433"/>
            </a:xfrm>
            <a:custGeom>
              <a:avLst/>
              <a:gdLst/>
              <a:ahLst/>
              <a:cxnLst/>
              <a:rect l="l" t="t" r="r" b="b"/>
              <a:pathLst>
                <a:path w="1080865" h="809433">
                  <a:moveTo>
                    <a:pt x="0" y="0"/>
                  </a:moveTo>
                  <a:lnTo>
                    <a:pt x="1080865" y="0"/>
                  </a:lnTo>
                  <a:lnTo>
                    <a:pt x="1080865" y="809433"/>
                  </a:lnTo>
                  <a:lnTo>
                    <a:pt x="0" y="809433"/>
                  </a:lnTo>
                  <a:close/>
                </a:path>
              </a:pathLst>
            </a:custGeom>
            <a:solidFill>
              <a:srgbClr val="D5E3FD"/>
            </a:solidFill>
            <a:ln w="38100" cap="sq">
              <a:solidFill>
                <a:srgbClr val="043679"/>
              </a:solidFill>
              <a:prstDash val="solid"/>
              <a:miter/>
            </a:ln>
          </p:spPr>
          <p:txBody>
            <a:bodyPr/>
            <a:lstStyle/>
            <a:p>
              <a:endParaRPr lang="en-US"/>
            </a:p>
          </p:txBody>
        </p:sp>
        <p:sp>
          <p:nvSpPr>
            <p:cNvPr id="9" name="TextBox 9"/>
            <p:cNvSpPr txBox="1"/>
            <p:nvPr/>
          </p:nvSpPr>
          <p:spPr>
            <a:xfrm>
              <a:off x="0" y="-28575"/>
              <a:ext cx="1080865" cy="838008"/>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4671707" y="4172136"/>
            <a:ext cx="1804318" cy="877290"/>
          </a:xfrm>
          <a:custGeom>
            <a:avLst/>
            <a:gdLst/>
            <a:ahLst/>
            <a:cxnLst/>
            <a:rect l="l" t="t" r="r" b="b"/>
            <a:pathLst>
              <a:path w="1804318" h="877290">
                <a:moveTo>
                  <a:pt x="0" y="0"/>
                </a:moveTo>
                <a:lnTo>
                  <a:pt x="1804317" y="0"/>
                </a:lnTo>
                <a:lnTo>
                  <a:pt x="1804317" y="877290"/>
                </a:lnTo>
                <a:lnTo>
                  <a:pt x="0" y="877290"/>
                </a:lnTo>
                <a:lnTo>
                  <a:pt x="0" y="0"/>
                </a:lnTo>
                <a:close/>
              </a:path>
            </a:pathLst>
          </a:custGeom>
          <a:blipFill>
            <a:blip r:embed="rId5">
              <a:extLst>
                <a:ext uri="{96DAC541-7B7A-43D3-8B79-37D633B846F1}">
                  <asvg:svgBlip xmlns:asvg="http://schemas.microsoft.com/office/drawing/2016/SVG/main" r:embed="rId6"/>
                </a:ext>
              </a:extLst>
            </a:blip>
            <a:stretch>
              <a:fillRect l="-9898" t="-63587"/>
            </a:stretch>
          </a:blipFill>
        </p:spPr>
        <p:txBody>
          <a:bodyPr/>
          <a:lstStyle/>
          <a:p>
            <a:endParaRPr lang="en-US"/>
          </a:p>
        </p:txBody>
      </p:sp>
      <p:grpSp>
        <p:nvGrpSpPr>
          <p:cNvPr id="11" name="Group 11"/>
          <p:cNvGrpSpPr/>
          <p:nvPr/>
        </p:nvGrpSpPr>
        <p:grpSpPr>
          <a:xfrm>
            <a:off x="6838307" y="2635478"/>
            <a:ext cx="4103911" cy="3073317"/>
            <a:chOff x="0" y="0"/>
            <a:chExt cx="1080865" cy="809433"/>
          </a:xfrm>
        </p:grpSpPr>
        <p:sp>
          <p:nvSpPr>
            <p:cNvPr id="12" name="Freeform 12"/>
            <p:cNvSpPr/>
            <p:nvPr/>
          </p:nvSpPr>
          <p:spPr>
            <a:xfrm>
              <a:off x="0" y="0"/>
              <a:ext cx="1080865" cy="809433"/>
            </a:xfrm>
            <a:custGeom>
              <a:avLst/>
              <a:gdLst/>
              <a:ahLst/>
              <a:cxnLst/>
              <a:rect l="l" t="t" r="r" b="b"/>
              <a:pathLst>
                <a:path w="1080865" h="809433">
                  <a:moveTo>
                    <a:pt x="0" y="0"/>
                  </a:moveTo>
                  <a:lnTo>
                    <a:pt x="1080865" y="0"/>
                  </a:lnTo>
                  <a:lnTo>
                    <a:pt x="1080865" y="809433"/>
                  </a:lnTo>
                  <a:lnTo>
                    <a:pt x="0" y="809433"/>
                  </a:lnTo>
                  <a:close/>
                </a:path>
              </a:pathLst>
            </a:custGeom>
            <a:solidFill>
              <a:srgbClr val="D5E3FD"/>
            </a:solidFill>
            <a:ln w="38100" cap="sq">
              <a:solidFill>
                <a:srgbClr val="043679"/>
              </a:solidFill>
              <a:prstDash val="solid"/>
              <a:miter/>
            </a:ln>
          </p:spPr>
          <p:txBody>
            <a:bodyPr/>
            <a:lstStyle/>
            <a:p>
              <a:endParaRPr lang="en-US"/>
            </a:p>
          </p:txBody>
        </p:sp>
        <p:sp>
          <p:nvSpPr>
            <p:cNvPr id="13" name="TextBox 13"/>
            <p:cNvSpPr txBox="1"/>
            <p:nvPr/>
          </p:nvSpPr>
          <p:spPr>
            <a:xfrm>
              <a:off x="0" y="-28575"/>
              <a:ext cx="1080865" cy="838008"/>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621035" y="2635478"/>
            <a:ext cx="4103911" cy="3073317"/>
            <a:chOff x="0" y="0"/>
            <a:chExt cx="1080865" cy="809433"/>
          </a:xfrm>
        </p:grpSpPr>
        <p:sp>
          <p:nvSpPr>
            <p:cNvPr id="15" name="Freeform 15"/>
            <p:cNvSpPr/>
            <p:nvPr/>
          </p:nvSpPr>
          <p:spPr>
            <a:xfrm>
              <a:off x="0" y="0"/>
              <a:ext cx="1080865" cy="809433"/>
            </a:xfrm>
            <a:custGeom>
              <a:avLst/>
              <a:gdLst/>
              <a:ahLst/>
              <a:cxnLst/>
              <a:rect l="l" t="t" r="r" b="b"/>
              <a:pathLst>
                <a:path w="1080865" h="809433">
                  <a:moveTo>
                    <a:pt x="0" y="0"/>
                  </a:moveTo>
                  <a:lnTo>
                    <a:pt x="1080865" y="0"/>
                  </a:lnTo>
                  <a:lnTo>
                    <a:pt x="1080865" y="809433"/>
                  </a:lnTo>
                  <a:lnTo>
                    <a:pt x="0" y="809433"/>
                  </a:lnTo>
                  <a:close/>
                </a:path>
              </a:pathLst>
            </a:custGeom>
            <a:solidFill>
              <a:srgbClr val="D5E3FD"/>
            </a:solidFill>
            <a:ln w="38100" cap="sq">
              <a:solidFill>
                <a:srgbClr val="043679"/>
              </a:solidFill>
              <a:prstDash val="solid"/>
              <a:miter/>
            </a:ln>
          </p:spPr>
          <p:txBody>
            <a:bodyPr/>
            <a:lstStyle/>
            <a:p>
              <a:endParaRPr lang="en-US"/>
            </a:p>
          </p:txBody>
        </p:sp>
        <p:sp>
          <p:nvSpPr>
            <p:cNvPr id="16" name="TextBox 16"/>
            <p:cNvSpPr txBox="1"/>
            <p:nvPr/>
          </p:nvSpPr>
          <p:spPr>
            <a:xfrm>
              <a:off x="0" y="-28575"/>
              <a:ext cx="1080865" cy="838008"/>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1304168" y="3916527"/>
            <a:ext cx="1804318" cy="877290"/>
          </a:xfrm>
          <a:custGeom>
            <a:avLst/>
            <a:gdLst/>
            <a:ahLst/>
            <a:cxnLst/>
            <a:rect l="l" t="t" r="r" b="b"/>
            <a:pathLst>
              <a:path w="1804318" h="877290">
                <a:moveTo>
                  <a:pt x="0" y="0"/>
                </a:moveTo>
                <a:lnTo>
                  <a:pt x="1804317" y="0"/>
                </a:lnTo>
                <a:lnTo>
                  <a:pt x="1804317" y="877290"/>
                </a:lnTo>
                <a:lnTo>
                  <a:pt x="0" y="877290"/>
                </a:lnTo>
                <a:lnTo>
                  <a:pt x="0" y="0"/>
                </a:lnTo>
                <a:close/>
              </a:path>
            </a:pathLst>
          </a:custGeom>
          <a:blipFill>
            <a:blip r:embed="rId5">
              <a:extLst>
                <a:ext uri="{96DAC541-7B7A-43D3-8B79-37D633B846F1}">
                  <asvg:svgBlip xmlns:asvg="http://schemas.microsoft.com/office/drawing/2016/SVG/main" r:embed="rId6"/>
                </a:ext>
              </a:extLst>
            </a:blip>
            <a:stretch>
              <a:fillRect l="-9898" t="-63587"/>
            </a:stretch>
          </a:blipFill>
        </p:spPr>
        <p:txBody>
          <a:bodyPr/>
          <a:lstStyle/>
          <a:p>
            <a:endParaRPr lang="en-US"/>
          </a:p>
        </p:txBody>
      </p:sp>
      <p:sp>
        <p:nvSpPr>
          <p:cNvPr id="18" name="Freeform 18"/>
          <p:cNvSpPr/>
          <p:nvPr/>
        </p:nvSpPr>
        <p:spPr>
          <a:xfrm>
            <a:off x="3712126" y="7044356"/>
            <a:ext cx="10356272" cy="2778512"/>
          </a:xfrm>
          <a:custGeom>
            <a:avLst/>
            <a:gdLst/>
            <a:ahLst/>
            <a:cxnLst/>
            <a:rect l="l" t="t" r="r" b="b"/>
            <a:pathLst>
              <a:path w="10356272" h="2778512">
                <a:moveTo>
                  <a:pt x="0" y="0"/>
                </a:moveTo>
                <a:lnTo>
                  <a:pt x="10356272" y="0"/>
                </a:lnTo>
                <a:lnTo>
                  <a:pt x="10356272" y="2778512"/>
                </a:lnTo>
                <a:lnTo>
                  <a:pt x="0" y="2778512"/>
                </a:lnTo>
                <a:lnTo>
                  <a:pt x="0" y="0"/>
                </a:lnTo>
                <a:close/>
              </a:path>
            </a:pathLst>
          </a:custGeom>
          <a:blipFill>
            <a:blip r:embed="rId7"/>
            <a:stretch>
              <a:fillRect/>
            </a:stretch>
          </a:blipFill>
        </p:spPr>
        <p:txBody>
          <a:bodyPr/>
          <a:lstStyle/>
          <a:p>
            <a:endParaRPr lang="en-US"/>
          </a:p>
        </p:txBody>
      </p:sp>
      <p:sp>
        <p:nvSpPr>
          <p:cNvPr id="19" name="TextBox 19"/>
          <p:cNvSpPr txBox="1"/>
          <p:nvPr/>
        </p:nvSpPr>
        <p:spPr>
          <a:xfrm>
            <a:off x="1028700" y="1152525"/>
            <a:ext cx="16230600" cy="826535"/>
          </a:xfrm>
          <a:prstGeom prst="rect">
            <a:avLst/>
          </a:prstGeom>
        </p:spPr>
        <p:txBody>
          <a:bodyPr lIns="0" tIns="0" rIns="0" bIns="0" rtlCol="0" anchor="t">
            <a:spAutoFit/>
          </a:bodyPr>
          <a:lstStyle/>
          <a:p>
            <a:pPr marL="0" lvl="0" indent="0" algn="ctr">
              <a:lnSpc>
                <a:spcPts val="6288"/>
              </a:lnSpc>
            </a:pPr>
            <a:r>
              <a:rPr lang="en-US" sz="6288" b="1" spc="188">
                <a:solidFill>
                  <a:srgbClr val="043679"/>
                </a:solidFill>
                <a:latin typeface="Atma Bold"/>
                <a:ea typeface="Atma Bold"/>
                <a:cs typeface="Atma Bold"/>
                <a:sym typeface="Atma Bold"/>
              </a:rPr>
              <a:t>STAY CONNECTED WITH US!</a:t>
            </a:r>
          </a:p>
        </p:txBody>
      </p:sp>
      <p:sp>
        <p:nvSpPr>
          <p:cNvPr id="20" name="TextBox 20"/>
          <p:cNvSpPr txBox="1"/>
          <p:nvPr/>
        </p:nvSpPr>
        <p:spPr>
          <a:xfrm>
            <a:off x="86127" y="3233127"/>
            <a:ext cx="4342683" cy="2310765"/>
          </a:xfrm>
          <a:prstGeom prst="rect">
            <a:avLst/>
          </a:prstGeom>
        </p:spPr>
        <p:txBody>
          <a:bodyPr lIns="0" tIns="0" rIns="0" bIns="0" rtlCol="0" anchor="t">
            <a:spAutoFit/>
          </a:bodyPr>
          <a:lstStyle/>
          <a:p>
            <a:pPr algn="ctr">
              <a:lnSpc>
                <a:spcPts val="3600"/>
              </a:lnSpc>
            </a:pPr>
            <a:r>
              <a:rPr lang="en-US" sz="3600" spc="108">
                <a:solidFill>
                  <a:srgbClr val="043679"/>
                </a:solidFill>
                <a:latin typeface="Alegreya"/>
                <a:ea typeface="Alegreya"/>
                <a:cs typeface="Alegreya"/>
                <a:sym typeface="Alegreya"/>
              </a:rPr>
              <a:t>Important information from your child’s teacher will be shared on Parent Square</a:t>
            </a:r>
          </a:p>
        </p:txBody>
      </p:sp>
      <p:sp>
        <p:nvSpPr>
          <p:cNvPr id="21" name="TextBox 21"/>
          <p:cNvSpPr txBox="1"/>
          <p:nvPr/>
        </p:nvSpPr>
        <p:spPr>
          <a:xfrm>
            <a:off x="6723674" y="3289935"/>
            <a:ext cx="4342683" cy="1853565"/>
          </a:xfrm>
          <a:prstGeom prst="rect">
            <a:avLst/>
          </a:prstGeom>
        </p:spPr>
        <p:txBody>
          <a:bodyPr lIns="0" tIns="0" rIns="0" bIns="0" rtlCol="0" anchor="t">
            <a:spAutoFit/>
          </a:bodyPr>
          <a:lstStyle/>
          <a:p>
            <a:pPr algn="ctr">
              <a:lnSpc>
                <a:spcPts val="3600"/>
              </a:lnSpc>
            </a:pPr>
            <a:r>
              <a:rPr lang="en-US" sz="3600" spc="108">
                <a:solidFill>
                  <a:srgbClr val="043679"/>
                </a:solidFill>
                <a:latin typeface="Alegreya"/>
                <a:ea typeface="Alegreya"/>
                <a:cs typeface="Alegreya"/>
                <a:sym typeface="Alegreya"/>
              </a:rPr>
              <a:t>Be sure to read our school newsletter each month for updates. </a:t>
            </a:r>
          </a:p>
        </p:txBody>
      </p:sp>
      <p:sp>
        <p:nvSpPr>
          <p:cNvPr id="22" name="TextBox 22"/>
          <p:cNvSpPr txBox="1"/>
          <p:nvPr/>
        </p:nvSpPr>
        <p:spPr>
          <a:xfrm>
            <a:off x="13931442" y="3195861"/>
            <a:ext cx="3483098" cy="1853565"/>
          </a:xfrm>
          <a:prstGeom prst="rect">
            <a:avLst/>
          </a:prstGeom>
        </p:spPr>
        <p:txBody>
          <a:bodyPr lIns="0" tIns="0" rIns="0" bIns="0" rtlCol="0" anchor="t">
            <a:spAutoFit/>
          </a:bodyPr>
          <a:lstStyle/>
          <a:p>
            <a:pPr algn="ctr">
              <a:lnSpc>
                <a:spcPts val="3600"/>
              </a:lnSpc>
            </a:pPr>
            <a:r>
              <a:rPr lang="en-US" sz="3600" spc="108">
                <a:solidFill>
                  <a:srgbClr val="043679"/>
                </a:solidFill>
                <a:latin typeface="Alegreya"/>
                <a:ea typeface="Alegreya"/>
                <a:cs typeface="Alegreya"/>
                <a:sym typeface="Alegreya"/>
              </a:rPr>
              <a:t>Visit our school website for up to date information.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41649" y="3"/>
            <a:ext cx="1273992" cy="536502"/>
            <a:chOff x="0" y="0"/>
            <a:chExt cx="1698656" cy="715336"/>
          </a:xfrm>
        </p:grpSpPr>
        <p:sp>
          <p:nvSpPr>
            <p:cNvPr id="3" name="Freeform 3"/>
            <p:cNvSpPr/>
            <p:nvPr/>
          </p:nvSpPr>
          <p:spPr>
            <a:xfrm>
              <a:off x="0" y="0"/>
              <a:ext cx="1698625" cy="715391"/>
            </a:xfrm>
            <a:custGeom>
              <a:avLst/>
              <a:gdLst/>
              <a:ahLst/>
              <a:cxnLst/>
              <a:rect l="l" t="t" r="r" b="b"/>
              <a:pathLst>
                <a:path w="1698625" h="715391">
                  <a:moveTo>
                    <a:pt x="0" y="0"/>
                  </a:moveTo>
                  <a:lnTo>
                    <a:pt x="1698625" y="0"/>
                  </a:lnTo>
                  <a:lnTo>
                    <a:pt x="1696085" y="25146"/>
                  </a:lnTo>
                  <a:cubicBezTo>
                    <a:pt x="1615567" y="419100"/>
                    <a:pt x="1267079" y="715391"/>
                    <a:pt x="849376" y="715391"/>
                  </a:cubicBezTo>
                  <a:cubicBezTo>
                    <a:pt x="431673" y="715391"/>
                    <a:pt x="83185" y="419100"/>
                    <a:pt x="2540" y="25146"/>
                  </a:cubicBezTo>
                  <a:close/>
                </a:path>
              </a:pathLst>
            </a:custGeom>
            <a:solidFill>
              <a:srgbClr val="2CC3B4"/>
            </a:solidFill>
          </p:spPr>
          <p:txBody>
            <a:bodyPr/>
            <a:lstStyle/>
            <a:p>
              <a:endParaRPr lang="en-US"/>
            </a:p>
          </p:txBody>
        </p:sp>
      </p:grpSp>
      <p:sp>
        <p:nvSpPr>
          <p:cNvPr id="4" name="Freeform 4"/>
          <p:cNvSpPr/>
          <p:nvPr/>
        </p:nvSpPr>
        <p:spPr>
          <a:xfrm>
            <a:off x="185304" y="8576858"/>
            <a:ext cx="2657414" cy="1710142"/>
          </a:xfrm>
          <a:custGeom>
            <a:avLst/>
            <a:gdLst/>
            <a:ahLst/>
            <a:cxnLst/>
            <a:rect l="l" t="t" r="r" b="b"/>
            <a:pathLst>
              <a:path w="2657414" h="1710142">
                <a:moveTo>
                  <a:pt x="0" y="0"/>
                </a:moveTo>
                <a:lnTo>
                  <a:pt x="2657414" y="0"/>
                </a:lnTo>
                <a:lnTo>
                  <a:pt x="2657414" y="1710142"/>
                </a:lnTo>
                <a:lnTo>
                  <a:pt x="0" y="1710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290036" y="101600"/>
            <a:ext cx="18310330" cy="10083799"/>
            <a:chOff x="0" y="0"/>
            <a:chExt cx="24413774" cy="13445066"/>
          </a:xfrm>
        </p:grpSpPr>
        <p:sp>
          <p:nvSpPr>
            <p:cNvPr id="6" name="Freeform 6" descr="Update Login Info"/>
            <p:cNvSpPr/>
            <p:nvPr/>
          </p:nvSpPr>
          <p:spPr>
            <a:xfrm>
              <a:off x="0" y="0"/>
              <a:ext cx="24413718" cy="13445110"/>
            </a:xfrm>
            <a:custGeom>
              <a:avLst/>
              <a:gdLst/>
              <a:ahLst/>
              <a:cxnLst/>
              <a:rect l="l" t="t" r="r" b="b"/>
              <a:pathLst>
                <a:path w="24413718" h="13445110">
                  <a:moveTo>
                    <a:pt x="0" y="0"/>
                  </a:moveTo>
                  <a:lnTo>
                    <a:pt x="24413718" y="0"/>
                  </a:lnTo>
                  <a:lnTo>
                    <a:pt x="24413718" y="13445110"/>
                  </a:lnTo>
                  <a:lnTo>
                    <a:pt x="0" y="13445110"/>
                  </a:lnTo>
                  <a:lnTo>
                    <a:pt x="0" y="0"/>
                  </a:lnTo>
                  <a:close/>
                </a:path>
              </a:pathLst>
            </a:custGeom>
            <a:blipFill>
              <a:blip r:embed="rId5"/>
              <a:stretch>
                <a:fillRect t="-26627" b="-26627"/>
              </a:stretch>
            </a:blipFill>
          </p:spPr>
          <p:txBody>
            <a:bodyPr/>
            <a:lstStyle/>
            <a:p>
              <a:endParaRPr lang="en-US"/>
            </a:p>
          </p:txBody>
        </p:sp>
      </p:grpSp>
      <p:grpSp>
        <p:nvGrpSpPr>
          <p:cNvPr id="7" name="Group 7"/>
          <p:cNvGrpSpPr/>
          <p:nvPr/>
        </p:nvGrpSpPr>
        <p:grpSpPr>
          <a:xfrm>
            <a:off x="12915900" y="9534525"/>
            <a:ext cx="4114800" cy="547688"/>
            <a:chOff x="0" y="0"/>
            <a:chExt cx="5486400" cy="730250"/>
          </a:xfrm>
        </p:grpSpPr>
        <p:sp>
          <p:nvSpPr>
            <p:cNvPr id="8" name="Freeform 8"/>
            <p:cNvSpPr/>
            <p:nvPr/>
          </p:nvSpPr>
          <p:spPr>
            <a:xfrm>
              <a:off x="0" y="0"/>
              <a:ext cx="5486400" cy="730250"/>
            </a:xfrm>
            <a:custGeom>
              <a:avLst/>
              <a:gdLst/>
              <a:ahLst/>
              <a:cxnLst/>
              <a:rect l="l" t="t" r="r" b="b"/>
              <a:pathLst>
                <a:path w="5486400" h="730250">
                  <a:moveTo>
                    <a:pt x="0" y="0"/>
                  </a:moveTo>
                  <a:lnTo>
                    <a:pt x="5486400" y="0"/>
                  </a:lnTo>
                  <a:lnTo>
                    <a:pt x="5486400" y="730250"/>
                  </a:lnTo>
                  <a:lnTo>
                    <a:pt x="0" y="730250"/>
                  </a:lnTo>
                  <a:close/>
                </a:path>
              </a:pathLst>
            </a:custGeom>
            <a:solidFill>
              <a:srgbClr val="000000">
                <a:alpha val="0"/>
              </a:srgbClr>
            </a:solidFill>
          </p:spPr>
          <p:txBody>
            <a:bodyPr/>
            <a:lstStyle/>
            <a:p>
              <a:endParaRPr lang="en-US"/>
            </a:p>
          </p:txBody>
        </p:sp>
        <p:sp>
          <p:nvSpPr>
            <p:cNvPr id="9" name="TextBox 9"/>
            <p:cNvSpPr txBox="1"/>
            <p:nvPr/>
          </p:nvSpPr>
          <p:spPr>
            <a:xfrm>
              <a:off x="0" y="-38100"/>
              <a:ext cx="5486400" cy="768350"/>
            </a:xfrm>
            <a:prstGeom prst="rect">
              <a:avLst/>
            </a:prstGeom>
          </p:spPr>
          <p:txBody>
            <a:bodyPr lIns="0" tIns="0" rIns="0" bIns="0" rtlCol="0" anchor="ctr"/>
            <a:lstStyle/>
            <a:p>
              <a:pPr algn="r">
                <a:lnSpc>
                  <a:spcPts val="2160"/>
                </a:lnSpc>
              </a:pPr>
              <a:r>
                <a:rPr lang="en-US" sz="1800">
                  <a:solidFill>
                    <a:srgbClr val="898989"/>
                  </a:solidFill>
                  <a:latin typeface="Avenir"/>
                  <a:ea typeface="Avenir"/>
                  <a:cs typeface="Avenir"/>
                  <a:sym typeface="Avenir"/>
                </a:rPr>
                <a:t>18</a:t>
              </a:r>
            </a:p>
          </p:txBody>
        </p:sp>
      </p:grpSp>
      <p:sp>
        <p:nvSpPr>
          <p:cNvPr id="10" name="TextBox 10"/>
          <p:cNvSpPr txBox="1"/>
          <p:nvPr/>
        </p:nvSpPr>
        <p:spPr>
          <a:xfrm>
            <a:off x="7444740" y="5343645"/>
            <a:ext cx="8237220" cy="3399621"/>
          </a:xfrm>
          <a:prstGeom prst="rect">
            <a:avLst/>
          </a:prstGeom>
        </p:spPr>
        <p:txBody>
          <a:bodyPr lIns="0" tIns="0" rIns="0" bIns="0" rtlCol="0" anchor="t">
            <a:spAutoFit/>
          </a:bodyPr>
          <a:lstStyle/>
          <a:p>
            <a:pPr algn="l">
              <a:lnSpc>
                <a:spcPts val="4320"/>
              </a:lnSpc>
            </a:pPr>
            <a:r>
              <a:rPr lang="en-US" sz="3600">
                <a:solidFill>
                  <a:srgbClr val="FFFFFF"/>
                </a:solidFill>
                <a:latin typeface="Arial"/>
                <a:ea typeface="Arial"/>
                <a:cs typeface="Arial"/>
                <a:sym typeface="Arial"/>
              </a:rPr>
              <a:t>Please ensure that your current contact information is on file to stay informed about what’s occurring at your child’s school and in the district. Parents and guardians can receive phone calls, emails and text messages.</a:t>
            </a:r>
          </a:p>
        </p:txBody>
      </p:sp>
      <p:grpSp>
        <p:nvGrpSpPr>
          <p:cNvPr id="11" name="Group 11"/>
          <p:cNvGrpSpPr>
            <a:grpSpLocks noChangeAspect="1"/>
          </p:cNvGrpSpPr>
          <p:nvPr/>
        </p:nvGrpSpPr>
        <p:grpSpPr>
          <a:xfrm>
            <a:off x="2037848" y="4821514"/>
            <a:ext cx="2239378" cy="2067692"/>
            <a:chOff x="0" y="0"/>
            <a:chExt cx="2985838" cy="2756922"/>
          </a:xfrm>
        </p:grpSpPr>
        <p:sp>
          <p:nvSpPr>
            <p:cNvPr id="12" name="Freeform 12" descr="DAL14-013176-01 SJCSD logo-4c"/>
            <p:cNvSpPr/>
            <p:nvPr/>
          </p:nvSpPr>
          <p:spPr>
            <a:xfrm>
              <a:off x="0" y="0"/>
              <a:ext cx="2985897" cy="2756916"/>
            </a:xfrm>
            <a:custGeom>
              <a:avLst/>
              <a:gdLst/>
              <a:ahLst/>
              <a:cxnLst/>
              <a:rect l="l" t="t" r="r" b="b"/>
              <a:pathLst>
                <a:path w="2985897" h="2756916">
                  <a:moveTo>
                    <a:pt x="0" y="0"/>
                  </a:moveTo>
                  <a:lnTo>
                    <a:pt x="2985897" y="0"/>
                  </a:lnTo>
                  <a:lnTo>
                    <a:pt x="2985897" y="2756916"/>
                  </a:lnTo>
                  <a:lnTo>
                    <a:pt x="0" y="2756916"/>
                  </a:lnTo>
                  <a:lnTo>
                    <a:pt x="0" y="0"/>
                  </a:lnTo>
                  <a:close/>
                </a:path>
              </a:pathLst>
            </a:custGeom>
            <a:blipFill>
              <a:blip r:embed="rId6"/>
              <a:stretch>
                <a:fillRect r="1"/>
              </a:stretch>
            </a:blip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5162240" y="7131866"/>
            <a:ext cx="11572550" cy="473897"/>
            <a:chOff x="0" y="0"/>
            <a:chExt cx="3367292" cy="137891"/>
          </a:xfrm>
        </p:grpSpPr>
        <p:sp>
          <p:nvSpPr>
            <p:cNvPr id="8" name="Freeform 8"/>
            <p:cNvSpPr/>
            <p:nvPr/>
          </p:nvSpPr>
          <p:spPr>
            <a:xfrm>
              <a:off x="0" y="0"/>
              <a:ext cx="3367292" cy="137891"/>
            </a:xfrm>
            <a:custGeom>
              <a:avLst/>
              <a:gdLst/>
              <a:ahLst/>
              <a:cxnLst/>
              <a:rect l="l" t="t" r="r" b="b"/>
              <a:pathLst>
                <a:path w="3367292" h="137891">
                  <a:moveTo>
                    <a:pt x="0" y="0"/>
                  </a:moveTo>
                  <a:lnTo>
                    <a:pt x="3367292" y="0"/>
                  </a:lnTo>
                  <a:lnTo>
                    <a:pt x="3367292" y="137891"/>
                  </a:lnTo>
                  <a:lnTo>
                    <a:pt x="0" y="137891"/>
                  </a:lnTo>
                  <a:close/>
                </a:path>
              </a:pathLst>
            </a:custGeom>
            <a:solidFill>
              <a:srgbClr val="043679"/>
            </a:solidFill>
          </p:spPr>
          <p:txBody>
            <a:bodyPr/>
            <a:lstStyle/>
            <a:p>
              <a:endParaRPr lang="en-US"/>
            </a:p>
          </p:txBody>
        </p:sp>
        <p:sp>
          <p:nvSpPr>
            <p:cNvPr id="9" name="TextBox 9"/>
            <p:cNvSpPr txBox="1"/>
            <p:nvPr/>
          </p:nvSpPr>
          <p:spPr>
            <a:xfrm>
              <a:off x="0" y="-28575"/>
              <a:ext cx="3367292" cy="166466"/>
            </a:xfrm>
            <a:prstGeom prst="rect">
              <a:avLst/>
            </a:prstGeom>
          </p:spPr>
          <p:txBody>
            <a:bodyPr lIns="45982" tIns="45982" rIns="45982" bIns="45982" rtlCol="0" anchor="ctr"/>
            <a:lstStyle/>
            <a:p>
              <a:pPr algn="ctr">
                <a:lnSpc>
                  <a:spcPts val="2659"/>
                </a:lnSpc>
              </a:pPr>
              <a:endParaRPr/>
            </a:p>
          </p:txBody>
        </p:sp>
      </p:grpSp>
      <p:grpSp>
        <p:nvGrpSpPr>
          <p:cNvPr id="10" name="Group 10"/>
          <p:cNvGrpSpPr/>
          <p:nvPr/>
        </p:nvGrpSpPr>
        <p:grpSpPr>
          <a:xfrm>
            <a:off x="5162240" y="2934586"/>
            <a:ext cx="11572550" cy="473897"/>
            <a:chOff x="0" y="0"/>
            <a:chExt cx="3367292" cy="137891"/>
          </a:xfrm>
        </p:grpSpPr>
        <p:sp>
          <p:nvSpPr>
            <p:cNvPr id="11" name="Freeform 11"/>
            <p:cNvSpPr/>
            <p:nvPr/>
          </p:nvSpPr>
          <p:spPr>
            <a:xfrm>
              <a:off x="0" y="0"/>
              <a:ext cx="3367292" cy="137891"/>
            </a:xfrm>
            <a:custGeom>
              <a:avLst/>
              <a:gdLst/>
              <a:ahLst/>
              <a:cxnLst/>
              <a:rect l="l" t="t" r="r" b="b"/>
              <a:pathLst>
                <a:path w="3367292" h="137891">
                  <a:moveTo>
                    <a:pt x="0" y="0"/>
                  </a:moveTo>
                  <a:lnTo>
                    <a:pt x="3367292" y="0"/>
                  </a:lnTo>
                  <a:lnTo>
                    <a:pt x="3367292" y="137891"/>
                  </a:lnTo>
                  <a:lnTo>
                    <a:pt x="0" y="137891"/>
                  </a:lnTo>
                  <a:close/>
                </a:path>
              </a:pathLst>
            </a:custGeom>
            <a:solidFill>
              <a:srgbClr val="043679"/>
            </a:solidFill>
          </p:spPr>
          <p:txBody>
            <a:bodyPr/>
            <a:lstStyle/>
            <a:p>
              <a:endParaRPr lang="en-US"/>
            </a:p>
          </p:txBody>
        </p:sp>
        <p:sp>
          <p:nvSpPr>
            <p:cNvPr id="12" name="TextBox 12"/>
            <p:cNvSpPr txBox="1"/>
            <p:nvPr/>
          </p:nvSpPr>
          <p:spPr>
            <a:xfrm>
              <a:off x="0" y="-28575"/>
              <a:ext cx="3367292" cy="166466"/>
            </a:xfrm>
            <a:prstGeom prst="rect">
              <a:avLst/>
            </a:prstGeom>
          </p:spPr>
          <p:txBody>
            <a:bodyPr lIns="45982" tIns="45982" rIns="45982" bIns="45982" rtlCol="0" anchor="ctr"/>
            <a:lstStyle/>
            <a:p>
              <a:pPr algn="ctr">
                <a:lnSpc>
                  <a:spcPts val="2659"/>
                </a:lnSpc>
              </a:pPr>
              <a:endParaRPr/>
            </a:p>
          </p:txBody>
        </p:sp>
      </p:grpSp>
      <p:sp>
        <p:nvSpPr>
          <p:cNvPr id="13" name="Freeform 13"/>
          <p:cNvSpPr/>
          <p:nvPr/>
        </p:nvSpPr>
        <p:spPr>
          <a:xfrm>
            <a:off x="0" y="1288019"/>
            <a:ext cx="7710963" cy="7710963"/>
          </a:xfrm>
          <a:custGeom>
            <a:avLst/>
            <a:gdLst/>
            <a:ahLst/>
            <a:cxnLst/>
            <a:rect l="l" t="t" r="r" b="b"/>
            <a:pathLst>
              <a:path w="7710963" h="7710963">
                <a:moveTo>
                  <a:pt x="0" y="0"/>
                </a:moveTo>
                <a:lnTo>
                  <a:pt x="7710963" y="0"/>
                </a:lnTo>
                <a:lnTo>
                  <a:pt x="7710963" y="7710962"/>
                </a:lnTo>
                <a:lnTo>
                  <a:pt x="0" y="771096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5162240" y="5085672"/>
            <a:ext cx="11572550" cy="1028093"/>
          </a:xfrm>
          <a:prstGeom prst="rect">
            <a:avLst/>
          </a:prstGeom>
        </p:spPr>
        <p:txBody>
          <a:bodyPr lIns="0" tIns="0" rIns="0" bIns="0" rtlCol="0" anchor="t">
            <a:spAutoFit/>
          </a:bodyPr>
          <a:lstStyle/>
          <a:p>
            <a:pPr marL="0" lvl="0" indent="0" algn="ctr">
              <a:lnSpc>
                <a:spcPts val="7683"/>
              </a:lnSpc>
            </a:pPr>
            <a:r>
              <a:rPr lang="en-US" sz="7683" b="1" spc="230">
                <a:solidFill>
                  <a:srgbClr val="043679"/>
                </a:solidFill>
                <a:latin typeface="Atma Bold"/>
                <a:ea typeface="Atma Bold"/>
                <a:cs typeface="Atma Bold"/>
                <a:sym typeface="Atma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70679"/>
            <a:ext cx="16230600" cy="920750"/>
          </a:xfrm>
          <a:prstGeom prst="rect">
            <a:avLst/>
          </a:prstGeom>
        </p:spPr>
        <p:txBody>
          <a:bodyPr lIns="0" tIns="0" rIns="0" bIns="0" rtlCol="0" anchor="t">
            <a:spAutoFit/>
          </a:bodyPr>
          <a:lstStyle/>
          <a:p>
            <a:pPr marL="0" lvl="0" indent="0" algn="ctr">
              <a:lnSpc>
                <a:spcPts val="6999"/>
              </a:lnSpc>
            </a:pPr>
            <a:r>
              <a:rPr lang="en-US" sz="6999" b="1" spc="209">
                <a:solidFill>
                  <a:srgbClr val="043679"/>
                </a:solidFill>
                <a:latin typeface="Atma Bold"/>
                <a:ea typeface="Atma Bold"/>
                <a:cs typeface="Atma Bold"/>
                <a:sym typeface="Atma Bold"/>
              </a:rPr>
              <a:t>AGENDA</a:t>
            </a:r>
          </a:p>
        </p:txBody>
      </p:sp>
      <p:sp>
        <p:nvSpPr>
          <p:cNvPr id="3" name="Freeform 3"/>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435936" y="3822102"/>
            <a:ext cx="4054219" cy="5673844"/>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028700" y="1364667"/>
            <a:ext cx="8805887" cy="969884"/>
            <a:chOff x="0" y="0"/>
            <a:chExt cx="2319246" cy="255443"/>
          </a:xfrm>
        </p:grpSpPr>
        <p:sp>
          <p:nvSpPr>
            <p:cNvPr id="9" name="Freeform 9"/>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10" name="TextBox 10"/>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Overview of Title 1</a:t>
              </a:r>
            </a:p>
          </p:txBody>
        </p:sp>
      </p:grpSp>
      <p:grpSp>
        <p:nvGrpSpPr>
          <p:cNvPr id="11" name="Group 11"/>
          <p:cNvGrpSpPr/>
          <p:nvPr/>
        </p:nvGrpSpPr>
        <p:grpSpPr>
          <a:xfrm>
            <a:off x="1028700" y="2564058"/>
            <a:ext cx="8805887" cy="969884"/>
            <a:chOff x="0" y="0"/>
            <a:chExt cx="2319246" cy="255443"/>
          </a:xfrm>
        </p:grpSpPr>
        <p:sp>
          <p:nvSpPr>
            <p:cNvPr id="12" name="Freeform 12"/>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13" name="TextBox 13"/>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Use of title 1 Funds</a:t>
              </a:r>
            </a:p>
          </p:txBody>
        </p:sp>
      </p:grpSp>
      <p:grpSp>
        <p:nvGrpSpPr>
          <p:cNvPr id="14" name="Group 14"/>
          <p:cNvGrpSpPr/>
          <p:nvPr/>
        </p:nvGrpSpPr>
        <p:grpSpPr>
          <a:xfrm>
            <a:off x="1028700" y="3762542"/>
            <a:ext cx="8805887" cy="969884"/>
            <a:chOff x="0" y="0"/>
            <a:chExt cx="2319246" cy="255443"/>
          </a:xfrm>
        </p:grpSpPr>
        <p:sp>
          <p:nvSpPr>
            <p:cNvPr id="15" name="Freeform 15"/>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16" name="TextBox 16"/>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parental Rights</a:t>
              </a:r>
              <a:r>
                <a:rPr lang="en-US" sz="4399">
                  <a:solidFill>
                    <a:srgbClr val="FFFFFF"/>
                  </a:solidFill>
                  <a:latin typeface="Hey Gotcha!"/>
                  <a:ea typeface="Hey Gotcha!"/>
                  <a:cs typeface="Hey Gotcha!"/>
                  <a:sym typeface="Hey Gotcha!"/>
                </a:rPr>
                <a:t> </a:t>
              </a:r>
            </a:p>
          </p:txBody>
        </p:sp>
      </p:grpSp>
      <p:grpSp>
        <p:nvGrpSpPr>
          <p:cNvPr id="17" name="Group 17"/>
          <p:cNvGrpSpPr/>
          <p:nvPr/>
        </p:nvGrpSpPr>
        <p:grpSpPr>
          <a:xfrm>
            <a:off x="1028700" y="5044697"/>
            <a:ext cx="8805887" cy="969884"/>
            <a:chOff x="0" y="0"/>
            <a:chExt cx="2319246" cy="255443"/>
          </a:xfrm>
        </p:grpSpPr>
        <p:sp>
          <p:nvSpPr>
            <p:cNvPr id="18" name="Freeform 18"/>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19" name="TextBox 19"/>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School Parent Compact</a:t>
              </a:r>
            </a:p>
          </p:txBody>
        </p:sp>
      </p:grpSp>
      <p:grpSp>
        <p:nvGrpSpPr>
          <p:cNvPr id="20" name="Group 20"/>
          <p:cNvGrpSpPr/>
          <p:nvPr/>
        </p:nvGrpSpPr>
        <p:grpSpPr>
          <a:xfrm>
            <a:off x="1028700" y="6328906"/>
            <a:ext cx="8805887" cy="969884"/>
            <a:chOff x="0" y="0"/>
            <a:chExt cx="2319246" cy="255443"/>
          </a:xfrm>
        </p:grpSpPr>
        <p:sp>
          <p:nvSpPr>
            <p:cNvPr id="21" name="Freeform 21"/>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22" name="TextBox 22"/>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Accountability</a:t>
              </a:r>
            </a:p>
          </p:txBody>
        </p:sp>
      </p:grpSp>
      <p:grpSp>
        <p:nvGrpSpPr>
          <p:cNvPr id="23" name="Group 23"/>
          <p:cNvGrpSpPr/>
          <p:nvPr/>
        </p:nvGrpSpPr>
        <p:grpSpPr>
          <a:xfrm>
            <a:off x="1028700" y="7527391"/>
            <a:ext cx="8805887" cy="969884"/>
            <a:chOff x="0" y="0"/>
            <a:chExt cx="2319246" cy="255443"/>
          </a:xfrm>
        </p:grpSpPr>
        <p:sp>
          <p:nvSpPr>
            <p:cNvPr id="24" name="Freeform 24"/>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25" name="TextBox 25"/>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Parental Involvement</a:t>
              </a:r>
            </a:p>
          </p:txBody>
        </p:sp>
      </p:grpSp>
      <p:grpSp>
        <p:nvGrpSpPr>
          <p:cNvPr id="26" name="Group 26"/>
          <p:cNvGrpSpPr/>
          <p:nvPr/>
        </p:nvGrpSpPr>
        <p:grpSpPr>
          <a:xfrm>
            <a:off x="1028700" y="8725875"/>
            <a:ext cx="8805887" cy="969884"/>
            <a:chOff x="0" y="0"/>
            <a:chExt cx="2319246" cy="255443"/>
          </a:xfrm>
        </p:grpSpPr>
        <p:sp>
          <p:nvSpPr>
            <p:cNvPr id="27" name="Freeform 27"/>
            <p:cNvSpPr/>
            <p:nvPr/>
          </p:nvSpPr>
          <p:spPr>
            <a:xfrm>
              <a:off x="0" y="0"/>
              <a:ext cx="2319246" cy="255443"/>
            </a:xfrm>
            <a:custGeom>
              <a:avLst/>
              <a:gdLst/>
              <a:ahLst/>
              <a:cxnLst/>
              <a:rect l="l" t="t" r="r" b="b"/>
              <a:pathLst>
                <a:path w="2319246" h="255443">
                  <a:moveTo>
                    <a:pt x="0" y="0"/>
                  </a:moveTo>
                  <a:lnTo>
                    <a:pt x="2319246" y="0"/>
                  </a:lnTo>
                  <a:lnTo>
                    <a:pt x="2319246" y="255443"/>
                  </a:lnTo>
                  <a:lnTo>
                    <a:pt x="0" y="255443"/>
                  </a:lnTo>
                  <a:close/>
                </a:path>
              </a:pathLst>
            </a:custGeom>
            <a:solidFill>
              <a:srgbClr val="D5E3FD"/>
            </a:solidFill>
            <a:ln w="38100" cap="sq">
              <a:solidFill>
                <a:srgbClr val="043679"/>
              </a:solidFill>
              <a:prstDash val="solid"/>
              <a:miter/>
            </a:ln>
          </p:spPr>
          <p:txBody>
            <a:bodyPr/>
            <a:lstStyle/>
            <a:p>
              <a:endParaRPr lang="en-US"/>
            </a:p>
          </p:txBody>
        </p:sp>
        <p:sp>
          <p:nvSpPr>
            <p:cNvPr id="28" name="TextBox 28"/>
            <p:cNvSpPr txBox="1"/>
            <p:nvPr/>
          </p:nvSpPr>
          <p:spPr>
            <a:xfrm>
              <a:off x="0" y="-95250"/>
              <a:ext cx="2319246" cy="350693"/>
            </a:xfrm>
            <a:prstGeom prst="rect">
              <a:avLst/>
            </a:prstGeom>
          </p:spPr>
          <p:txBody>
            <a:bodyPr lIns="50800" tIns="50800" rIns="50800" bIns="50800" rtlCol="0" anchor="ctr"/>
            <a:lstStyle/>
            <a:p>
              <a:pPr algn="ctr">
                <a:lnSpc>
                  <a:spcPts val="6159"/>
                </a:lnSpc>
              </a:pPr>
              <a:r>
                <a:rPr lang="en-US" sz="4399">
                  <a:solidFill>
                    <a:srgbClr val="043679"/>
                  </a:solidFill>
                  <a:latin typeface="Hey Gotcha!"/>
                  <a:ea typeface="Hey Gotcha!"/>
                  <a:cs typeface="Hey Gotcha!"/>
                  <a:sym typeface="Hey Gotcha!"/>
                </a:rPr>
                <a:t>Next Steps</a:t>
              </a:r>
            </a:p>
          </p:txBody>
        </p:sp>
      </p:grpSp>
      <p:sp>
        <p:nvSpPr>
          <p:cNvPr id="29" name="Freeform 29"/>
          <p:cNvSpPr/>
          <p:nvPr/>
        </p:nvSpPr>
        <p:spPr>
          <a:xfrm>
            <a:off x="10828151" y="617627"/>
            <a:ext cx="2849499" cy="4114800"/>
          </a:xfrm>
          <a:custGeom>
            <a:avLst/>
            <a:gdLst/>
            <a:ahLst/>
            <a:cxnLst/>
            <a:rect l="l" t="t" r="r" b="b"/>
            <a:pathLst>
              <a:path w="2849499" h="4114800">
                <a:moveTo>
                  <a:pt x="0" y="0"/>
                </a:moveTo>
                <a:lnTo>
                  <a:pt x="2849499" y="0"/>
                </a:lnTo>
                <a:lnTo>
                  <a:pt x="284949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63025" y="3448444"/>
            <a:ext cx="3982392" cy="5809856"/>
          </a:xfrm>
          <a:custGeom>
            <a:avLst/>
            <a:gdLst/>
            <a:ahLst/>
            <a:cxnLst/>
            <a:rect l="l" t="t" r="r" b="b"/>
            <a:pathLst>
              <a:path w="3982392" h="5809856">
                <a:moveTo>
                  <a:pt x="0" y="0"/>
                </a:moveTo>
                <a:lnTo>
                  <a:pt x="3982393" y="0"/>
                </a:lnTo>
                <a:lnTo>
                  <a:pt x="3982393" y="5809856"/>
                </a:lnTo>
                <a:lnTo>
                  <a:pt x="0" y="58098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6269971" y="3140554"/>
            <a:ext cx="10989329" cy="939165"/>
          </a:xfrm>
          <a:prstGeom prst="rect">
            <a:avLst/>
          </a:prstGeom>
        </p:spPr>
        <p:txBody>
          <a:bodyPr lIns="0" tIns="0" rIns="0" bIns="0" rtlCol="0" anchor="t">
            <a:spAutoFit/>
          </a:bodyPr>
          <a:lstStyle/>
          <a:p>
            <a:pPr algn="l">
              <a:lnSpc>
                <a:spcPts val="3600"/>
              </a:lnSpc>
            </a:pPr>
            <a:r>
              <a:rPr lang="en-US" sz="3600" spc="108">
                <a:solidFill>
                  <a:srgbClr val="043679"/>
                </a:solidFill>
                <a:latin typeface="Alegreya"/>
                <a:ea typeface="Alegreya"/>
                <a:cs typeface="Alegreya"/>
                <a:sym typeface="Alegreya"/>
              </a:rPr>
              <a:t>Title I is the largest federal assistance program for our nation’s schools.</a:t>
            </a:r>
          </a:p>
        </p:txBody>
      </p:sp>
      <p:sp>
        <p:nvSpPr>
          <p:cNvPr id="9" name="TextBox 9"/>
          <p:cNvSpPr txBox="1"/>
          <p:nvPr/>
        </p:nvSpPr>
        <p:spPr>
          <a:xfrm>
            <a:off x="1364265" y="1103448"/>
            <a:ext cx="16230600" cy="846481"/>
          </a:xfrm>
          <a:prstGeom prst="rect">
            <a:avLst/>
          </a:prstGeom>
        </p:spPr>
        <p:txBody>
          <a:bodyPr lIns="0" tIns="0" rIns="0" bIns="0" rtlCol="0" anchor="t">
            <a:spAutoFit/>
          </a:bodyPr>
          <a:lstStyle/>
          <a:p>
            <a:pPr marL="0" lvl="0" indent="0" algn="ctr">
              <a:lnSpc>
                <a:spcPts val="6357"/>
              </a:lnSpc>
            </a:pPr>
            <a:r>
              <a:rPr lang="en-US" sz="6357" b="1" spc="190">
                <a:solidFill>
                  <a:srgbClr val="043679"/>
                </a:solidFill>
                <a:latin typeface="Atma Bold"/>
                <a:ea typeface="Atma Bold"/>
                <a:cs typeface="Atma Bold"/>
                <a:sym typeface="Atma Bold"/>
              </a:rPr>
              <a:t>ABOUT TITLE 1 </a:t>
            </a:r>
          </a:p>
        </p:txBody>
      </p:sp>
      <p:sp>
        <p:nvSpPr>
          <p:cNvPr id="10" name="TextBox 10"/>
          <p:cNvSpPr txBox="1"/>
          <p:nvPr/>
        </p:nvSpPr>
        <p:spPr>
          <a:xfrm>
            <a:off x="6269971" y="4853833"/>
            <a:ext cx="10989329" cy="1396365"/>
          </a:xfrm>
          <a:prstGeom prst="rect">
            <a:avLst/>
          </a:prstGeom>
        </p:spPr>
        <p:txBody>
          <a:bodyPr lIns="0" tIns="0" rIns="0" bIns="0" rtlCol="0" anchor="t">
            <a:spAutoFit/>
          </a:bodyPr>
          <a:lstStyle/>
          <a:p>
            <a:pPr algn="l">
              <a:lnSpc>
                <a:spcPts val="3600"/>
              </a:lnSpc>
              <a:spcBef>
                <a:spcPct val="0"/>
              </a:spcBef>
            </a:pPr>
            <a:r>
              <a:rPr lang="en-US" sz="3600" spc="108">
                <a:solidFill>
                  <a:srgbClr val="043679"/>
                </a:solidFill>
                <a:latin typeface="Alegreya"/>
                <a:ea typeface="Alegreya"/>
                <a:cs typeface="Alegreya"/>
                <a:sym typeface="Alegreya"/>
              </a:rPr>
              <a:t>The goal of Title I is to address the academic needs of students and to assist them in meeting their state’s academic standards.</a:t>
            </a:r>
          </a:p>
        </p:txBody>
      </p:sp>
      <p:sp>
        <p:nvSpPr>
          <p:cNvPr id="11" name="TextBox 11"/>
          <p:cNvSpPr txBox="1"/>
          <p:nvPr/>
        </p:nvSpPr>
        <p:spPr>
          <a:xfrm>
            <a:off x="6269971" y="7288210"/>
            <a:ext cx="10989329" cy="939165"/>
          </a:xfrm>
          <a:prstGeom prst="rect">
            <a:avLst/>
          </a:prstGeom>
        </p:spPr>
        <p:txBody>
          <a:bodyPr lIns="0" tIns="0" rIns="0" bIns="0" rtlCol="0" anchor="t">
            <a:spAutoFit/>
          </a:bodyPr>
          <a:lstStyle/>
          <a:p>
            <a:pPr algn="l">
              <a:lnSpc>
                <a:spcPts val="3600"/>
              </a:lnSpc>
              <a:spcBef>
                <a:spcPct val="0"/>
              </a:spcBef>
            </a:pPr>
            <a:r>
              <a:rPr lang="en-US" sz="3600" spc="108">
                <a:solidFill>
                  <a:srgbClr val="043679"/>
                </a:solidFill>
                <a:latin typeface="Alegreya"/>
                <a:ea typeface="Alegreya"/>
                <a:cs typeface="Alegreya"/>
                <a:sym typeface="Alegreya"/>
              </a:rPr>
              <a:t>The program serves 16 schools in St. Johns County including eligible students in 3 non-public schools.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642986" y="563523"/>
            <a:ext cx="20261138" cy="8694777"/>
            <a:chOff x="0" y="0"/>
            <a:chExt cx="27014850" cy="11593036"/>
          </a:xfrm>
        </p:grpSpPr>
        <p:grpSp>
          <p:nvGrpSpPr>
            <p:cNvPr id="8" name="Group 8"/>
            <p:cNvGrpSpPr/>
            <p:nvPr/>
          </p:nvGrpSpPr>
          <p:grpSpPr>
            <a:xfrm>
              <a:off x="2611800" y="0"/>
              <a:ext cx="12088000" cy="2072606"/>
              <a:chOff x="0" y="0"/>
              <a:chExt cx="12088000" cy="2072606"/>
            </a:xfrm>
          </p:grpSpPr>
          <p:sp>
            <p:nvSpPr>
              <p:cNvPr id="9" name="Freeform 9"/>
              <p:cNvSpPr/>
              <p:nvPr/>
            </p:nvSpPr>
            <p:spPr>
              <a:xfrm>
                <a:off x="0" y="0"/>
                <a:ext cx="12088000" cy="2072606"/>
              </a:xfrm>
              <a:custGeom>
                <a:avLst/>
                <a:gdLst/>
                <a:ahLst/>
                <a:cxnLst/>
                <a:rect l="l" t="t" r="r" b="b"/>
                <a:pathLst>
                  <a:path w="12088000" h="2072606">
                    <a:moveTo>
                      <a:pt x="0" y="0"/>
                    </a:moveTo>
                    <a:lnTo>
                      <a:pt x="12088000" y="0"/>
                    </a:lnTo>
                    <a:lnTo>
                      <a:pt x="12088000" y="2072606"/>
                    </a:lnTo>
                    <a:lnTo>
                      <a:pt x="0" y="2072606"/>
                    </a:lnTo>
                    <a:close/>
                  </a:path>
                </a:pathLst>
              </a:custGeom>
              <a:solidFill>
                <a:srgbClr val="000000">
                  <a:alpha val="0"/>
                </a:srgbClr>
              </a:solidFill>
            </p:spPr>
            <p:txBody>
              <a:bodyPr/>
              <a:lstStyle/>
              <a:p>
                <a:endParaRPr lang="en-US"/>
              </a:p>
            </p:txBody>
          </p:sp>
          <p:sp>
            <p:nvSpPr>
              <p:cNvPr id="10" name="TextBox 10"/>
              <p:cNvSpPr txBox="1"/>
              <p:nvPr/>
            </p:nvSpPr>
            <p:spPr>
              <a:xfrm>
                <a:off x="0" y="0"/>
                <a:ext cx="12088000" cy="2072606"/>
              </a:xfrm>
              <a:prstGeom prst="rect">
                <a:avLst/>
              </a:prstGeom>
            </p:spPr>
            <p:txBody>
              <a:bodyPr lIns="0" tIns="0" rIns="0" bIns="0" rtlCol="0" anchor="b"/>
              <a:lstStyle/>
              <a:p>
                <a:pPr algn="l">
                  <a:lnSpc>
                    <a:spcPts val="5759"/>
                  </a:lnSpc>
                </a:pPr>
                <a:r>
                  <a:rPr lang="en-US" sz="4800">
                    <a:solidFill>
                      <a:srgbClr val="677480"/>
                    </a:solidFill>
                    <a:latin typeface="Raleway"/>
                    <a:ea typeface="Raleway"/>
                    <a:cs typeface="Raleway"/>
                    <a:sym typeface="Raleway"/>
                  </a:rPr>
                  <a:t>Title I Funding </a:t>
                </a:r>
              </a:p>
            </p:txBody>
          </p:sp>
        </p:grpSp>
        <p:sp>
          <p:nvSpPr>
            <p:cNvPr id="11" name="Freeform 11"/>
            <p:cNvSpPr/>
            <p:nvPr/>
          </p:nvSpPr>
          <p:spPr>
            <a:xfrm>
              <a:off x="0" y="5161686"/>
              <a:ext cx="24841200" cy="3153314"/>
            </a:xfrm>
            <a:custGeom>
              <a:avLst/>
              <a:gdLst/>
              <a:ahLst/>
              <a:cxnLst/>
              <a:rect l="l" t="t" r="r" b="b"/>
              <a:pathLst>
                <a:path w="24841200" h="3153314">
                  <a:moveTo>
                    <a:pt x="0" y="0"/>
                  </a:moveTo>
                  <a:lnTo>
                    <a:pt x="24841200" y="0"/>
                  </a:lnTo>
                  <a:lnTo>
                    <a:pt x="24841200" y="3153314"/>
                  </a:lnTo>
                  <a:lnTo>
                    <a:pt x="0" y="3153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2592750" y="5443560"/>
              <a:ext cx="24422100" cy="2734214"/>
            </a:xfrm>
            <a:custGeom>
              <a:avLst/>
              <a:gdLst/>
              <a:ahLst/>
              <a:cxnLst/>
              <a:rect l="l" t="t" r="r" b="b"/>
              <a:pathLst>
                <a:path w="24422100" h="2734214">
                  <a:moveTo>
                    <a:pt x="0" y="0"/>
                  </a:moveTo>
                  <a:lnTo>
                    <a:pt x="24422100" y="0"/>
                  </a:lnTo>
                  <a:lnTo>
                    <a:pt x="24422100" y="2734214"/>
                  </a:lnTo>
                  <a:lnTo>
                    <a:pt x="0" y="27342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3" name="Group 13"/>
            <p:cNvGrpSpPr/>
            <p:nvPr/>
          </p:nvGrpSpPr>
          <p:grpSpPr>
            <a:xfrm rot="8100000">
              <a:off x="7476168" y="4050902"/>
              <a:ext cx="892650" cy="892650"/>
              <a:chOff x="0" y="0"/>
              <a:chExt cx="892650" cy="892650"/>
            </a:xfrm>
          </p:grpSpPr>
          <p:sp>
            <p:nvSpPr>
              <p:cNvPr id="14" name="Freeform 14"/>
              <p:cNvSpPr/>
              <p:nvPr/>
            </p:nvSpPr>
            <p:spPr>
              <a:xfrm>
                <a:off x="0" y="0"/>
                <a:ext cx="892683" cy="892556"/>
              </a:xfrm>
              <a:custGeom>
                <a:avLst/>
                <a:gdLst/>
                <a:ahLst/>
                <a:cxnLst/>
                <a:rect l="l" t="t" r="r" b="b"/>
                <a:pathLst>
                  <a:path w="892683" h="892556">
                    <a:moveTo>
                      <a:pt x="0" y="446278"/>
                    </a:moveTo>
                    <a:cubicBezTo>
                      <a:pt x="0" y="199771"/>
                      <a:pt x="199771" y="0"/>
                      <a:pt x="446278" y="0"/>
                    </a:cubicBezTo>
                    <a:cubicBezTo>
                      <a:pt x="595122" y="0"/>
                      <a:pt x="743839" y="0"/>
                      <a:pt x="892683" y="0"/>
                    </a:cubicBezTo>
                    <a:cubicBezTo>
                      <a:pt x="892683" y="148717"/>
                      <a:pt x="892683" y="297561"/>
                      <a:pt x="892683" y="446278"/>
                    </a:cubicBezTo>
                    <a:cubicBezTo>
                      <a:pt x="892683" y="692785"/>
                      <a:pt x="692912" y="892556"/>
                      <a:pt x="446405" y="892556"/>
                    </a:cubicBezTo>
                    <a:cubicBezTo>
                      <a:pt x="199898" y="892556"/>
                      <a:pt x="0" y="692785"/>
                      <a:pt x="0" y="446278"/>
                    </a:cubicBezTo>
                    <a:close/>
                  </a:path>
                </a:pathLst>
              </a:custGeom>
              <a:solidFill>
                <a:srgbClr val="2185C5"/>
              </a:solidFill>
            </p:spPr>
            <p:txBody>
              <a:bodyPr/>
              <a:lstStyle/>
              <a:p>
                <a:endParaRPr lang="en-US"/>
              </a:p>
            </p:txBody>
          </p:sp>
        </p:grpSp>
        <p:grpSp>
          <p:nvGrpSpPr>
            <p:cNvPr id="15" name="Group 15"/>
            <p:cNvGrpSpPr/>
            <p:nvPr/>
          </p:nvGrpSpPr>
          <p:grpSpPr>
            <a:xfrm>
              <a:off x="7691582" y="4336928"/>
              <a:ext cx="461818" cy="457312"/>
              <a:chOff x="0" y="0"/>
              <a:chExt cx="461818" cy="457312"/>
            </a:xfrm>
          </p:grpSpPr>
          <p:sp>
            <p:nvSpPr>
              <p:cNvPr id="16" name="Freeform 16"/>
              <p:cNvSpPr/>
              <p:nvPr/>
            </p:nvSpPr>
            <p:spPr>
              <a:xfrm>
                <a:off x="0" y="0"/>
                <a:ext cx="461772" cy="457200"/>
              </a:xfrm>
              <a:custGeom>
                <a:avLst/>
                <a:gdLst/>
                <a:ahLst/>
                <a:cxnLst/>
                <a:rect l="l" t="t" r="r" b="b"/>
                <a:pathLst>
                  <a:path w="461772" h="457200">
                    <a:moveTo>
                      <a:pt x="0" y="228600"/>
                    </a:moveTo>
                    <a:cubicBezTo>
                      <a:pt x="0" y="102362"/>
                      <a:pt x="103378" y="0"/>
                      <a:pt x="230886" y="0"/>
                    </a:cubicBezTo>
                    <a:cubicBezTo>
                      <a:pt x="358394" y="0"/>
                      <a:pt x="461772" y="102362"/>
                      <a:pt x="461772" y="228600"/>
                    </a:cubicBezTo>
                    <a:cubicBezTo>
                      <a:pt x="461772" y="354838"/>
                      <a:pt x="358394" y="457200"/>
                      <a:pt x="230886" y="457200"/>
                    </a:cubicBezTo>
                    <a:cubicBezTo>
                      <a:pt x="103378" y="457200"/>
                      <a:pt x="0" y="354965"/>
                      <a:pt x="0" y="228600"/>
                    </a:cubicBezTo>
                    <a:close/>
                  </a:path>
                </a:pathLst>
              </a:custGeom>
              <a:solidFill>
                <a:srgbClr val="FFFFFF"/>
              </a:solidFill>
            </p:spPr>
            <p:txBody>
              <a:bodyPr/>
              <a:lstStyle/>
              <a:p>
                <a:endParaRPr lang="en-US"/>
              </a:p>
            </p:txBody>
          </p:sp>
          <p:sp>
            <p:nvSpPr>
              <p:cNvPr id="17" name="TextBox 17"/>
              <p:cNvSpPr txBox="1"/>
              <p:nvPr/>
            </p:nvSpPr>
            <p:spPr>
              <a:xfrm>
                <a:off x="0" y="-9525"/>
                <a:ext cx="461818" cy="466837"/>
              </a:xfrm>
              <a:prstGeom prst="rect">
                <a:avLst/>
              </a:prstGeom>
            </p:spPr>
            <p:txBody>
              <a:bodyPr lIns="50800" tIns="50800" rIns="50800" bIns="50800" rtlCol="0" anchor="ctr"/>
              <a:lstStyle/>
              <a:p>
                <a:pPr algn="ctr">
                  <a:lnSpc>
                    <a:spcPts val="2160"/>
                  </a:lnSpc>
                </a:pPr>
                <a:r>
                  <a:rPr lang="en-US" sz="1800">
                    <a:solidFill>
                      <a:srgbClr val="2185C5"/>
                    </a:solidFill>
                    <a:latin typeface="Lato"/>
                    <a:ea typeface="Lato"/>
                    <a:cs typeface="Lato"/>
                    <a:sym typeface="Lato"/>
                  </a:rPr>
                  <a:t>1</a:t>
                </a:r>
              </a:p>
            </p:txBody>
          </p:sp>
        </p:grpSp>
        <p:grpSp>
          <p:nvGrpSpPr>
            <p:cNvPr id="18" name="Group 18"/>
            <p:cNvGrpSpPr/>
            <p:nvPr/>
          </p:nvGrpSpPr>
          <p:grpSpPr>
            <a:xfrm rot="8100000">
              <a:off x="12906876" y="3854060"/>
              <a:ext cx="892650" cy="892650"/>
              <a:chOff x="0" y="0"/>
              <a:chExt cx="892650" cy="892650"/>
            </a:xfrm>
          </p:grpSpPr>
          <p:sp>
            <p:nvSpPr>
              <p:cNvPr id="19" name="Freeform 19"/>
              <p:cNvSpPr/>
              <p:nvPr/>
            </p:nvSpPr>
            <p:spPr>
              <a:xfrm>
                <a:off x="0" y="0"/>
                <a:ext cx="892683" cy="892556"/>
              </a:xfrm>
              <a:custGeom>
                <a:avLst/>
                <a:gdLst/>
                <a:ahLst/>
                <a:cxnLst/>
                <a:rect l="l" t="t" r="r" b="b"/>
                <a:pathLst>
                  <a:path w="892683" h="892556">
                    <a:moveTo>
                      <a:pt x="0" y="446278"/>
                    </a:moveTo>
                    <a:cubicBezTo>
                      <a:pt x="0" y="199771"/>
                      <a:pt x="199771" y="0"/>
                      <a:pt x="446278" y="0"/>
                    </a:cubicBezTo>
                    <a:cubicBezTo>
                      <a:pt x="595122" y="0"/>
                      <a:pt x="743839" y="0"/>
                      <a:pt x="892683" y="0"/>
                    </a:cubicBezTo>
                    <a:cubicBezTo>
                      <a:pt x="892683" y="148717"/>
                      <a:pt x="892683" y="297561"/>
                      <a:pt x="892683" y="446278"/>
                    </a:cubicBezTo>
                    <a:cubicBezTo>
                      <a:pt x="892683" y="692785"/>
                      <a:pt x="692912" y="892556"/>
                      <a:pt x="446405" y="892556"/>
                    </a:cubicBezTo>
                    <a:cubicBezTo>
                      <a:pt x="199898" y="892556"/>
                      <a:pt x="0" y="692785"/>
                      <a:pt x="0" y="446278"/>
                    </a:cubicBezTo>
                    <a:close/>
                  </a:path>
                </a:pathLst>
              </a:custGeom>
              <a:solidFill>
                <a:srgbClr val="F20253"/>
              </a:solidFill>
            </p:spPr>
            <p:txBody>
              <a:bodyPr/>
              <a:lstStyle/>
              <a:p>
                <a:endParaRPr lang="en-US"/>
              </a:p>
            </p:txBody>
          </p:sp>
        </p:grpSp>
        <p:grpSp>
          <p:nvGrpSpPr>
            <p:cNvPr id="20" name="Group 20"/>
            <p:cNvGrpSpPr/>
            <p:nvPr/>
          </p:nvGrpSpPr>
          <p:grpSpPr>
            <a:xfrm>
              <a:off x="13085618" y="4093336"/>
              <a:ext cx="554184" cy="459022"/>
              <a:chOff x="0" y="0"/>
              <a:chExt cx="554184" cy="459022"/>
            </a:xfrm>
          </p:grpSpPr>
          <p:sp>
            <p:nvSpPr>
              <p:cNvPr id="21" name="Freeform 21"/>
              <p:cNvSpPr/>
              <p:nvPr/>
            </p:nvSpPr>
            <p:spPr>
              <a:xfrm>
                <a:off x="0" y="0"/>
                <a:ext cx="554228" cy="458978"/>
              </a:xfrm>
              <a:custGeom>
                <a:avLst/>
                <a:gdLst/>
                <a:ahLst/>
                <a:cxnLst/>
                <a:rect l="l" t="t" r="r" b="b"/>
                <a:pathLst>
                  <a:path w="554228" h="458978">
                    <a:moveTo>
                      <a:pt x="554228" y="229489"/>
                    </a:moveTo>
                    <a:cubicBezTo>
                      <a:pt x="554228" y="102743"/>
                      <a:pt x="430149" y="0"/>
                      <a:pt x="277114" y="0"/>
                    </a:cubicBezTo>
                    <a:cubicBezTo>
                      <a:pt x="124079" y="0"/>
                      <a:pt x="0" y="102743"/>
                      <a:pt x="0" y="229489"/>
                    </a:cubicBezTo>
                    <a:cubicBezTo>
                      <a:pt x="0" y="356235"/>
                      <a:pt x="124079" y="458978"/>
                      <a:pt x="277114" y="458978"/>
                    </a:cubicBezTo>
                    <a:cubicBezTo>
                      <a:pt x="430149" y="458978"/>
                      <a:pt x="554228" y="356235"/>
                      <a:pt x="554228" y="229489"/>
                    </a:cubicBezTo>
                    <a:close/>
                  </a:path>
                </a:pathLst>
              </a:custGeom>
              <a:solidFill>
                <a:srgbClr val="FFFFFF"/>
              </a:solidFill>
            </p:spPr>
            <p:txBody>
              <a:bodyPr/>
              <a:lstStyle/>
              <a:p>
                <a:endParaRPr lang="en-US"/>
              </a:p>
            </p:txBody>
          </p:sp>
          <p:sp>
            <p:nvSpPr>
              <p:cNvPr id="22" name="TextBox 22"/>
              <p:cNvSpPr txBox="1"/>
              <p:nvPr/>
            </p:nvSpPr>
            <p:spPr>
              <a:xfrm>
                <a:off x="0" y="-9525"/>
                <a:ext cx="554184" cy="468547"/>
              </a:xfrm>
              <a:prstGeom prst="rect">
                <a:avLst/>
              </a:prstGeom>
            </p:spPr>
            <p:txBody>
              <a:bodyPr lIns="50800" tIns="50800" rIns="50800" bIns="50800" rtlCol="0" anchor="ctr"/>
              <a:lstStyle/>
              <a:p>
                <a:pPr algn="ctr">
                  <a:lnSpc>
                    <a:spcPts val="2160"/>
                  </a:lnSpc>
                </a:pPr>
                <a:r>
                  <a:rPr lang="en-US" sz="1800">
                    <a:solidFill>
                      <a:srgbClr val="2185C5"/>
                    </a:solidFill>
                    <a:latin typeface="Lato"/>
                    <a:ea typeface="Lato"/>
                    <a:cs typeface="Lato"/>
                    <a:sym typeface="Lato"/>
                  </a:rPr>
                  <a:t>3</a:t>
                </a:r>
              </a:p>
            </p:txBody>
          </p:sp>
        </p:grpSp>
        <p:grpSp>
          <p:nvGrpSpPr>
            <p:cNvPr id="23" name="Group 23"/>
            <p:cNvGrpSpPr/>
            <p:nvPr/>
          </p:nvGrpSpPr>
          <p:grpSpPr>
            <a:xfrm rot="8100000">
              <a:off x="18315076" y="3923868"/>
              <a:ext cx="892650" cy="892650"/>
              <a:chOff x="0" y="0"/>
              <a:chExt cx="892650" cy="892650"/>
            </a:xfrm>
          </p:grpSpPr>
          <p:sp>
            <p:nvSpPr>
              <p:cNvPr id="24" name="Freeform 24"/>
              <p:cNvSpPr/>
              <p:nvPr/>
            </p:nvSpPr>
            <p:spPr>
              <a:xfrm>
                <a:off x="0" y="0"/>
                <a:ext cx="892683" cy="892556"/>
              </a:xfrm>
              <a:custGeom>
                <a:avLst/>
                <a:gdLst/>
                <a:ahLst/>
                <a:cxnLst/>
                <a:rect l="l" t="t" r="r" b="b"/>
                <a:pathLst>
                  <a:path w="892683" h="892556">
                    <a:moveTo>
                      <a:pt x="0" y="446278"/>
                    </a:moveTo>
                    <a:cubicBezTo>
                      <a:pt x="0" y="199771"/>
                      <a:pt x="199771" y="0"/>
                      <a:pt x="446278" y="0"/>
                    </a:cubicBezTo>
                    <a:cubicBezTo>
                      <a:pt x="595122" y="0"/>
                      <a:pt x="743839" y="0"/>
                      <a:pt x="892683" y="0"/>
                    </a:cubicBezTo>
                    <a:cubicBezTo>
                      <a:pt x="892683" y="148717"/>
                      <a:pt x="892683" y="297561"/>
                      <a:pt x="892683" y="446278"/>
                    </a:cubicBezTo>
                    <a:cubicBezTo>
                      <a:pt x="892683" y="692785"/>
                      <a:pt x="692912" y="892556"/>
                      <a:pt x="446405" y="892556"/>
                    </a:cubicBezTo>
                    <a:cubicBezTo>
                      <a:pt x="199898" y="892556"/>
                      <a:pt x="0" y="692785"/>
                      <a:pt x="0" y="446278"/>
                    </a:cubicBezTo>
                    <a:close/>
                  </a:path>
                </a:pathLst>
              </a:custGeom>
              <a:solidFill>
                <a:srgbClr val="1C3AA9"/>
              </a:solidFill>
            </p:spPr>
            <p:txBody>
              <a:bodyPr/>
              <a:lstStyle/>
              <a:p>
                <a:endParaRPr lang="en-US"/>
              </a:p>
            </p:txBody>
          </p:sp>
        </p:grpSp>
        <p:grpSp>
          <p:nvGrpSpPr>
            <p:cNvPr id="25" name="Group 25"/>
            <p:cNvGrpSpPr/>
            <p:nvPr/>
          </p:nvGrpSpPr>
          <p:grpSpPr>
            <a:xfrm rot="-2700000">
              <a:off x="15883236" y="9086100"/>
              <a:ext cx="892650" cy="892650"/>
              <a:chOff x="0" y="0"/>
              <a:chExt cx="892650" cy="892650"/>
            </a:xfrm>
          </p:grpSpPr>
          <p:sp>
            <p:nvSpPr>
              <p:cNvPr id="26" name="Freeform 26"/>
              <p:cNvSpPr/>
              <p:nvPr/>
            </p:nvSpPr>
            <p:spPr>
              <a:xfrm>
                <a:off x="0" y="0"/>
                <a:ext cx="892683" cy="892556"/>
              </a:xfrm>
              <a:custGeom>
                <a:avLst/>
                <a:gdLst/>
                <a:ahLst/>
                <a:cxnLst/>
                <a:rect l="l" t="t" r="r" b="b"/>
                <a:pathLst>
                  <a:path w="892683" h="892556">
                    <a:moveTo>
                      <a:pt x="0" y="446278"/>
                    </a:moveTo>
                    <a:cubicBezTo>
                      <a:pt x="0" y="199771"/>
                      <a:pt x="199771" y="0"/>
                      <a:pt x="446278" y="0"/>
                    </a:cubicBezTo>
                    <a:cubicBezTo>
                      <a:pt x="595122" y="0"/>
                      <a:pt x="743839" y="0"/>
                      <a:pt x="892683" y="0"/>
                    </a:cubicBezTo>
                    <a:cubicBezTo>
                      <a:pt x="892683" y="148717"/>
                      <a:pt x="892683" y="297561"/>
                      <a:pt x="892683" y="446278"/>
                    </a:cubicBezTo>
                    <a:cubicBezTo>
                      <a:pt x="892683" y="692785"/>
                      <a:pt x="692912" y="892556"/>
                      <a:pt x="446405" y="892556"/>
                    </a:cubicBezTo>
                    <a:cubicBezTo>
                      <a:pt x="199898" y="892556"/>
                      <a:pt x="0" y="692785"/>
                      <a:pt x="0" y="446278"/>
                    </a:cubicBezTo>
                    <a:close/>
                  </a:path>
                </a:pathLst>
              </a:custGeom>
              <a:solidFill>
                <a:srgbClr val="FF9715"/>
              </a:solidFill>
            </p:spPr>
            <p:txBody>
              <a:bodyPr/>
              <a:lstStyle/>
              <a:p>
                <a:endParaRPr lang="en-US"/>
              </a:p>
            </p:txBody>
          </p:sp>
        </p:grpSp>
        <p:grpSp>
          <p:nvGrpSpPr>
            <p:cNvPr id="27" name="Group 27"/>
            <p:cNvGrpSpPr/>
            <p:nvPr/>
          </p:nvGrpSpPr>
          <p:grpSpPr>
            <a:xfrm>
              <a:off x="16150760" y="9325724"/>
              <a:ext cx="357600" cy="357600"/>
              <a:chOff x="0" y="0"/>
              <a:chExt cx="357600" cy="357600"/>
            </a:xfrm>
          </p:grpSpPr>
          <p:sp>
            <p:nvSpPr>
              <p:cNvPr id="28" name="Freeform 28"/>
              <p:cNvSpPr/>
              <p:nvPr/>
            </p:nvSpPr>
            <p:spPr>
              <a:xfrm>
                <a:off x="0" y="0"/>
                <a:ext cx="357632" cy="357632"/>
              </a:xfrm>
              <a:custGeom>
                <a:avLst/>
                <a:gdLst/>
                <a:ahLst/>
                <a:cxnLst/>
                <a:rect l="l" t="t" r="r" b="b"/>
                <a:pathLst>
                  <a:path w="357632" h="357632">
                    <a:moveTo>
                      <a:pt x="357632" y="178816"/>
                    </a:moveTo>
                    <a:cubicBezTo>
                      <a:pt x="357632" y="80010"/>
                      <a:pt x="277495" y="0"/>
                      <a:pt x="178816" y="0"/>
                    </a:cubicBezTo>
                    <a:cubicBezTo>
                      <a:pt x="80137" y="0"/>
                      <a:pt x="0" y="80010"/>
                      <a:pt x="0" y="178816"/>
                    </a:cubicBezTo>
                    <a:cubicBezTo>
                      <a:pt x="0" y="277622"/>
                      <a:pt x="80010" y="357632"/>
                      <a:pt x="178816" y="357632"/>
                    </a:cubicBezTo>
                    <a:cubicBezTo>
                      <a:pt x="277622" y="357632"/>
                      <a:pt x="357632" y="277622"/>
                      <a:pt x="357632" y="178816"/>
                    </a:cubicBezTo>
                    <a:close/>
                  </a:path>
                </a:pathLst>
              </a:custGeom>
              <a:solidFill>
                <a:srgbClr val="FFFFFF"/>
              </a:solidFill>
            </p:spPr>
            <p:txBody>
              <a:bodyPr/>
              <a:lstStyle/>
              <a:p>
                <a:endParaRPr lang="en-US"/>
              </a:p>
            </p:txBody>
          </p:sp>
        </p:grpSp>
        <p:grpSp>
          <p:nvGrpSpPr>
            <p:cNvPr id="29" name="Group 29"/>
            <p:cNvGrpSpPr/>
            <p:nvPr/>
          </p:nvGrpSpPr>
          <p:grpSpPr>
            <a:xfrm rot="-2700000">
              <a:off x="10292342" y="8911690"/>
              <a:ext cx="892650" cy="892650"/>
              <a:chOff x="0" y="0"/>
              <a:chExt cx="892650" cy="892650"/>
            </a:xfrm>
          </p:grpSpPr>
          <p:sp>
            <p:nvSpPr>
              <p:cNvPr id="30" name="Freeform 30"/>
              <p:cNvSpPr/>
              <p:nvPr/>
            </p:nvSpPr>
            <p:spPr>
              <a:xfrm>
                <a:off x="0" y="0"/>
                <a:ext cx="892683" cy="892556"/>
              </a:xfrm>
              <a:custGeom>
                <a:avLst/>
                <a:gdLst/>
                <a:ahLst/>
                <a:cxnLst/>
                <a:rect l="l" t="t" r="r" b="b"/>
                <a:pathLst>
                  <a:path w="892683" h="892556">
                    <a:moveTo>
                      <a:pt x="0" y="446278"/>
                    </a:moveTo>
                    <a:cubicBezTo>
                      <a:pt x="0" y="199771"/>
                      <a:pt x="199771" y="0"/>
                      <a:pt x="446278" y="0"/>
                    </a:cubicBezTo>
                    <a:cubicBezTo>
                      <a:pt x="595122" y="0"/>
                      <a:pt x="743839" y="0"/>
                      <a:pt x="892683" y="0"/>
                    </a:cubicBezTo>
                    <a:cubicBezTo>
                      <a:pt x="892683" y="148717"/>
                      <a:pt x="892683" y="297561"/>
                      <a:pt x="892683" y="446278"/>
                    </a:cubicBezTo>
                    <a:cubicBezTo>
                      <a:pt x="892683" y="692785"/>
                      <a:pt x="692912" y="892556"/>
                      <a:pt x="446405" y="892556"/>
                    </a:cubicBezTo>
                    <a:cubicBezTo>
                      <a:pt x="199898" y="892556"/>
                      <a:pt x="0" y="692785"/>
                      <a:pt x="0" y="446278"/>
                    </a:cubicBezTo>
                    <a:close/>
                  </a:path>
                </a:pathLst>
              </a:custGeom>
              <a:solidFill>
                <a:srgbClr val="7ECEFD"/>
              </a:solidFill>
            </p:spPr>
            <p:txBody>
              <a:bodyPr/>
              <a:lstStyle/>
              <a:p>
                <a:endParaRPr lang="en-US"/>
              </a:p>
            </p:txBody>
          </p:sp>
        </p:grpSp>
        <p:grpSp>
          <p:nvGrpSpPr>
            <p:cNvPr id="31" name="Group 31"/>
            <p:cNvGrpSpPr/>
            <p:nvPr/>
          </p:nvGrpSpPr>
          <p:grpSpPr>
            <a:xfrm>
              <a:off x="10424632" y="9048526"/>
              <a:ext cx="628070" cy="618976"/>
              <a:chOff x="0" y="0"/>
              <a:chExt cx="628070" cy="618976"/>
            </a:xfrm>
          </p:grpSpPr>
          <p:sp>
            <p:nvSpPr>
              <p:cNvPr id="32" name="Freeform 32"/>
              <p:cNvSpPr/>
              <p:nvPr/>
            </p:nvSpPr>
            <p:spPr>
              <a:xfrm>
                <a:off x="0" y="0"/>
                <a:ext cx="628015" cy="618998"/>
              </a:xfrm>
              <a:custGeom>
                <a:avLst/>
                <a:gdLst/>
                <a:ahLst/>
                <a:cxnLst/>
                <a:rect l="l" t="t" r="r" b="b"/>
                <a:pathLst>
                  <a:path w="628015" h="618998">
                    <a:moveTo>
                      <a:pt x="0" y="309499"/>
                    </a:moveTo>
                    <a:cubicBezTo>
                      <a:pt x="0" y="138557"/>
                      <a:pt x="140589" y="0"/>
                      <a:pt x="314071" y="0"/>
                    </a:cubicBezTo>
                    <a:cubicBezTo>
                      <a:pt x="487553" y="0"/>
                      <a:pt x="628015" y="138557"/>
                      <a:pt x="628015" y="309499"/>
                    </a:cubicBezTo>
                    <a:cubicBezTo>
                      <a:pt x="628015" y="480441"/>
                      <a:pt x="487426" y="618998"/>
                      <a:pt x="314071" y="618998"/>
                    </a:cubicBezTo>
                    <a:cubicBezTo>
                      <a:pt x="140716" y="618998"/>
                      <a:pt x="0" y="480441"/>
                      <a:pt x="0" y="309499"/>
                    </a:cubicBezTo>
                    <a:close/>
                  </a:path>
                </a:pathLst>
              </a:custGeom>
              <a:solidFill>
                <a:srgbClr val="FFFFFF"/>
              </a:solidFill>
            </p:spPr>
            <p:txBody>
              <a:bodyPr/>
              <a:lstStyle/>
              <a:p>
                <a:endParaRPr lang="en-US"/>
              </a:p>
            </p:txBody>
          </p:sp>
          <p:sp>
            <p:nvSpPr>
              <p:cNvPr id="33" name="TextBox 33"/>
              <p:cNvSpPr txBox="1"/>
              <p:nvPr/>
            </p:nvSpPr>
            <p:spPr>
              <a:xfrm>
                <a:off x="0" y="-9525"/>
                <a:ext cx="628070" cy="628501"/>
              </a:xfrm>
              <a:prstGeom prst="rect">
                <a:avLst/>
              </a:prstGeom>
            </p:spPr>
            <p:txBody>
              <a:bodyPr lIns="50800" tIns="50800" rIns="50800" bIns="50800" rtlCol="0" anchor="ctr"/>
              <a:lstStyle/>
              <a:p>
                <a:pPr algn="ctr">
                  <a:lnSpc>
                    <a:spcPts val="2160"/>
                  </a:lnSpc>
                </a:pPr>
                <a:r>
                  <a:rPr lang="en-US" sz="1800">
                    <a:solidFill>
                      <a:srgbClr val="2185C5"/>
                    </a:solidFill>
                    <a:latin typeface="Lato"/>
                    <a:ea typeface="Lato"/>
                    <a:cs typeface="Lato"/>
                    <a:sym typeface="Lato"/>
                  </a:rPr>
                  <a:t>2</a:t>
                </a:r>
              </a:p>
            </p:txBody>
          </p:sp>
        </p:grpSp>
        <p:grpSp>
          <p:nvGrpSpPr>
            <p:cNvPr id="34" name="Group 34"/>
            <p:cNvGrpSpPr/>
            <p:nvPr/>
          </p:nvGrpSpPr>
          <p:grpSpPr>
            <a:xfrm>
              <a:off x="6528542" y="2980368"/>
              <a:ext cx="2787896" cy="745294"/>
              <a:chOff x="0" y="0"/>
              <a:chExt cx="2787896" cy="745294"/>
            </a:xfrm>
          </p:grpSpPr>
          <p:sp>
            <p:nvSpPr>
              <p:cNvPr id="35" name="Freeform 35"/>
              <p:cNvSpPr/>
              <p:nvPr/>
            </p:nvSpPr>
            <p:spPr>
              <a:xfrm>
                <a:off x="0" y="0"/>
                <a:ext cx="2787896" cy="745294"/>
              </a:xfrm>
              <a:custGeom>
                <a:avLst/>
                <a:gdLst/>
                <a:ahLst/>
                <a:cxnLst/>
                <a:rect l="l" t="t" r="r" b="b"/>
                <a:pathLst>
                  <a:path w="2787896" h="745294">
                    <a:moveTo>
                      <a:pt x="0" y="0"/>
                    </a:moveTo>
                    <a:lnTo>
                      <a:pt x="2787896" y="0"/>
                    </a:lnTo>
                    <a:lnTo>
                      <a:pt x="2787896" y="745294"/>
                    </a:lnTo>
                    <a:lnTo>
                      <a:pt x="0" y="745294"/>
                    </a:lnTo>
                    <a:close/>
                  </a:path>
                </a:pathLst>
              </a:custGeom>
              <a:solidFill>
                <a:srgbClr val="000000">
                  <a:alpha val="0"/>
                </a:srgbClr>
              </a:solidFill>
            </p:spPr>
            <p:txBody>
              <a:bodyPr/>
              <a:lstStyle/>
              <a:p>
                <a:endParaRPr lang="en-US"/>
              </a:p>
            </p:txBody>
          </p:sp>
          <p:sp>
            <p:nvSpPr>
              <p:cNvPr id="36" name="TextBox 36"/>
              <p:cNvSpPr txBox="1"/>
              <p:nvPr/>
            </p:nvSpPr>
            <p:spPr>
              <a:xfrm>
                <a:off x="0" y="-9525"/>
                <a:ext cx="2787896" cy="754819"/>
              </a:xfrm>
              <a:prstGeom prst="rect">
                <a:avLst/>
              </a:prstGeom>
            </p:spPr>
            <p:txBody>
              <a:bodyPr lIns="0" tIns="0" rIns="0" bIns="0" rtlCol="0" anchor="b"/>
              <a:lstStyle/>
              <a:p>
                <a:pPr algn="ctr">
                  <a:lnSpc>
                    <a:spcPts val="3360"/>
                  </a:lnSpc>
                </a:pPr>
                <a:r>
                  <a:rPr lang="en-US" sz="2800">
                    <a:solidFill>
                      <a:srgbClr val="2185C5"/>
                    </a:solidFill>
                    <a:latin typeface="Lato"/>
                    <a:ea typeface="Lato"/>
                    <a:cs typeface="Lato"/>
                    <a:sym typeface="Lato"/>
                  </a:rPr>
                  <a:t>Federal Government </a:t>
                </a:r>
              </a:p>
            </p:txBody>
          </p:sp>
        </p:grpSp>
        <p:grpSp>
          <p:nvGrpSpPr>
            <p:cNvPr id="37" name="Group 37"/>
            <p:cNvGrpSpPr/>
            <p:nvPr/>
          </p:nvGrpSpPr>
          <p:grpSpPr>
            <a:xfrm>
              <a:off x="11638000" y="2209718"/>
              <a:ext cx="3430400" cy="1422400"/>
              <a:chOff x="0" y="0"/>
              <a:chExt cx="3430400" cy="1422400"/>
            </a:xfrm>
          </p:grpSpPr>
          <p:sp>
            <p:nvSpPr>
              <p:cNvPr id="38" name="Freeform 38"/>
              <p:cNvSpPr/>
              <p:nvPr/>
            </p:nvSpPr>
            <p:spPr>
              <a:xfrm>
                <a:off x="0" y="0"/>
                <a:ext cx="3430400" cy="1422400"/>
              </a:xfrm>
              <a:custGeom>
                <a:avLst/>
                <a:gdLst/>
                <a:ahLst/>
                <a:cxnLst/>
                <a:rect l="l" t="t" r="r" b="b"/>
                <a:pathLst>
                  <a:path w="3430400" h="1422400">
                    <a:moveTo>
                      <a:pt x="0" y="0"/>
                    </a:moveTo>
                    <a:lnTo>
                      <a:pt x="3430400" y="0"/>
                    </a:lnTo>
                    <a:lnTo>
                      <a:pt x="3430400" y="1422400"/>
                    </a:lnTo>
                    <a:lnTo>
                      <a:pt x="0" y="1422400"/>
                    </a:lnTo>
                    <a:close/>
                  </a:path>
                </a:pathLst>
              </a:custGeom>
              <a:solidFill>
                <a:srgbClr val="000000">
                  <a:alpha val="0"/>
                </a:srgbClr>
              </a:solidFill>
            </p:spPr>
            <p:txBody>
              <a:bodyPr/>
              <a:lstStyle/>
              <a:p>
                <a:endParaRPr lang="en-US"/>
              </a:p>
            </p:txBody>
          </p:sp>
          <p:sp>
            <p:nvSpPr>
              <p:cNvPr id="39" name="TextBox 39"/>
              <p:cNvSpPr txBox="1"/>
              <p:nvPr/>
            </p:nvSpPr>
            <p:spPr>
              <a:xfrm>
                <a:off x="0" y="-9525"/>
                <a:ext cx="3430400" cy="1431925"/>
              </a:xfrm>
              <a:prstGeom prst="rect">
                <a:avLst/>
              </a:prstGeom>
            </p:spPr>
            <p:txBody>
              <a:bodyPr lIns="0" tIns="0" rIns="0" bIns="0" rtlCol="0" anchor="b"/>
              <a:lstStyle/>
              <a:p>
                <a:pPr algn="ctr">
                  <a:lnSpc>
                    <a:spcPts val="3360"/>
                  </a:lnSpc>
                </a:pPr>
                <a:r>
                  <a:rPr lang="en-US" sz="2800">
                    <a:solidFill>
                      <a:srgbClr val="2185C5"/>
                    </a:solidFill>
                    <a:latin typeface="Lato"/>
                    <a:ea typeface="Lato"/>
                    <a:cs typeface="Lato"/>
                    <a:sym typeface="Lato"/>
                  </a:rPr>
                  <a:t>St. Johns County Schools</a:t>
                </a:r>
              </a:p>
            </p:txBody>
          </p:sp>
        </p:grpSp>
        <p:grpSp>
          <p:nvGrpSpPr>
            <p:cNvPr id="40" name="Group 40"/>
            <p:cNvGrpSpPr/>
            <p:nvPr/>
          </p:nvGrpSpPr>
          <p:grpSpPr>
            <a:xfrm>
              <a:off x="17046198" y="1625312"/>
              <a:ext cx="3430400" cy="2071908"/>
              <a:chOff x="0" y="0"/>
              <a:chExt cx="3430400" cy="2071908"/>
            </a:xfrm>
          </p:grpSpPr>
          <p:sp>
            <p:nvSpPr>
              <p:cNvPr id="41" name="Freeform 41"/>
              <p:cNvSpPr/>
              <p:nvPr/>
            </p:nvSpPr>
            <p:spPr>
              <a:xfrm>
                <a:off x="0" y="0"/>
                <a:ext cx="3430400" cy="2071908"/>
              </a:xfrm>
              <a:custGeom>
                <a:avLst/>
                <a:gdLst/>
                <a:ahLst/>
                <a:cxnLst/>
                <a:rect l="l" t="t" r="r" b="b"/>
                <a:pathLst>
                  <a:path w="3430400" h="2071908">
                    <a:moveTo>
                      <a:pt x="0" y="0"/>
                    </a:moveTo>
                    <a:lnTo>
                      <a:pt x="3430400" y="0"/>
                    </a:lnTo>
                    <a:lnTo>
                      <a:pt x="3430400" y="2071908"/>
                    </a:lnTo>
                    <a:lnTo>
                      <a:pt x="0" y="2071908"/>
                    </a:lnTo>
                    <a:close/>
                  </a:path>
                </a:pathLst>
              </a:custGeom>
              <a:solidFill>
                <a:srgbClr val="000000">
                  <a:alpha val="0"/>
                </a:srgbClr>
              </a:solidFill>
            </p:spPr>
            <p:txBody>
              <a:bodyPr/>
              <a:lstStyle/>
              <a:p>
                <a:endParaRPr lang="en-US"/>
              </a:p>
            </p:txBody>
          </p:sp>
          <p:sp>
            <p:nvSpPr>
              <p:cNvPr id="42" name="TextBox 42"/>
              <p:cNvSpPr txBox="1"/>
              <p:nvPr/>
            </p:nvSpPr>
            <p:spPr>
              <a:xfrm>
                <a:off x="0" y="-9525"/>
                <a:ext cx="3430400" cy="2081433"/>
              </a:xfrm>
              <a:prstGeom prst="rect">
                <a:avLst/>
              </a:prstGeom>
            </p:spPr>
            <p:txBody>
              <a:bodyPr lIns="0" tIns="0" rIns="0" bIns="0" rtlCol="0" anchor="b"/>
              <a:lstStyle/>
              <a:p>
                <a:pPr algn="ctr">
                  <a:lnSpc>
                    <a:spcPts val="3360"/>
                  </a:lnSpc>
                </a:pPr>
                <a:r>
                  <a:rPr lang="en-US" sz="2800">
                    <a:solidFill>
                      <a:srgbClr val="2185C5"/>
                    </a:solidFill>
                    <a:latin typeface="Lato"/>
                    <a:ea typeface="Lato"/>
                    <a:cs typeface="Lato"/>
                    <a:sym typeface="Lato"/>
                  </a:rPr>
                  <a:t>Increased Student Achievement </a:t>
                </a:r>
              </a:p>
            </p:txBody>
          </p:sp>
        </p:grpSp>
        <p:sp>
          <p:nvSpPr>
            <p:cNvPr id="43" name="TextBox 43"/>
            <p:cNvSpPr txBox="1"/>
            <p:nvPr/>
          </p:nvSpPr>
          <p:spPr>
            <a:xfrm>
              <a:off x="9209154" y="10154099"/>
              <a:ext cx="3430400" cy="1431925"/>
            </a:xfrm>
            <a:prstGeom prst="rect">
              <a:avLst/>
            </a:prstGeom>
          </p:spPr>
          <p:txBody>
            <a:bodyPr lIns="0" tIns="0" rIns="0" bIns="0" rtlCol="0" anchor="t">
              <a:spAutoFit/>
            </a:bodyPr>
            <a:lstStyle/>
            <a:p>
              <a:pPr algn="ctr">
                <a:lnSpc>
                  <a:spcPts val="3360"/>
                </a:lnSpc>
              </a:pPr>
              <a:r>
                <a:rPr lang="en-US" sz="2800">
                  <a:solidFill>
                    <a:srgbClr val="2185C5"/>
                  </a:solidFill>
                  <a:latin typeface="Lato"/>
                  <a:ea typeface="Lato"/>
                  <a:cs typeface="Lato"/>
                  <a:sym typeface="Lato"/>
                </a:rPr>
                <a:t>Florida Department of Education </a:t>
              </a:r>
            </a:p>
          </p:txBody>
        </p:sp>
        <p:sp>
          <p:nvSpPr>
            <p:cNvPr id="44" name="TextBox 44"/>
            <p:cNvSpPr txBox="1"/>
            <p:nvPr/>
          </p:nvSpPr>
          <p:spPr>
            <a:xfrm>
              <a:off x="14644328" y="10161111"/>
              <a:ext cx="4292562" cy="1431925"/>
            </a:xfrm>
            <a:prstGeom prst="rect">
              <a:avLst/>
            </a:prstGeom>
          </p:spPr>
          <p:txBody>
            <a:bodyPr lIns="0" tIns="0" rIns="0" bIns="0" rtlCol="0" anchor="t">
              <a:spAutoFit/>
            </a:bodyPr>
            <a:lstStyle/>
            <a:p>
              <a:pPr algn="ctr">
                <a:lnSpc>
                  <a:spcPts val="3360"/>
                </a:lnSpc>
              </a:pPr>
              <a:r>
                <a:rPr lang="en-US" sz="2800" b="1">
                  <a:solidFill>
                    <a:srgbClr val="2185C5"/>
                  </a:solidFill>
                  <a:latin typeface="Lato Bold"/>
                  <a:ea typeface="Lato Bold"/>
                  <a:cs typeface="Lato Bold"/>
                  <a:sym typeface="Lato Bold"/>
                </a:rPr>
                <a:t>Osceola Elementary School</a:t>
              </a:r>
            </a:p>
          </p:txBody>
        </p:sp>
        <p:grpSp>
          <p:nvGrpSpPr>
            <p:cNvPr id="45" name="Group 45"/>
            <p:cNvGrpSpPr/>
            <p:nvPr/>
          </p:nvGrpSpPr>
          <p:grpSpPr>
            <a:xfrm>
              <a:off x="18560508" y="4202846"/>
              <a:ext cx="401784" cy="442802"/>
              <a:chOff x="0" y="0"/>
              <a:chExt cx="401784" cy="442802"/>
            </a:xfrm>
          </p:grpSpPr>
          <p:sp>
            <p:nvSpPr>
              <p:cNvPr id="46" name="Freeform 46"/>
              <p:cNvSpPr/>
              <p:nvPr/>
            </p:nvSpPr>
            <p:spPr>
              <a:xfrm>
                <a:off x="25400" y="25400"/>
                <a:ext cx="351028" cy="392049"/>
              </a:xfrm>
              <a:custGeom>
                <a:avLst/>
                <a:gdLst/>
                <a:ahLst/>
                <a:cxnLst/>
                <a:rect l="l" t="t" r="r" b="b"/>
                <a:pathLst>
                  <a:path w="351028" h="392049">
                    <a:moveTo>
                      <a:pt x="0" y="149733"/>
                    </a:moveTo>
                    <a:lnTo>
                      <a:pt x="126365" y="137287"/>
                    </a:lnTo>
                    <a:lnTo>
                      <a:pt x="175514" y="0"/>
                    </a:lnTo>
                    <a:lnTo>
                      <a:pt x="224663" y="137287"/>
                    </a:lnTo>
                    <a:lnTo>
                      <a:pt x="351028" y="149733"/>
                    </a:lnTo>
                    <a:lnTo>
                      <a:pt x="255016" y="247015"/>
                    </a:lnTo>
                    <a:lnTo>
                      <a:pt x="283972" y="392049"/>
                    </a:lnTo>
                    <a:lnTo>
                      <a:pt x="175514" y="314833"/>
                    </a:lnTo>
                    <a:lnTo>
                      <a:pt x="67056" y="392049"/>
                    </a:lnTo>
                    <a:lnTo>
                      <a:pt x="96012" y="247015"/>
                    </a:lnTo>
                    <a:close/>
                  </a:path>
                </a:pathLst>
              </a:custGeom>
              <a:solidFill>
                <a:srgbClr val="FFFF00"/>
              </a:solidFill>
            </p:spPr>
            <p:txBody>
              <a:bodyPr/>
              <a:lstStyle/>
              <a:p>
                <a:endParaRPr lang="en-US"/>
              </a:p>
            </p:txBody>
          </p:sp>
          <p:sp>
            <p:nvSpPr>
              <p:cNvPr id="47" name="Freeform 47"/>
              <p:cNvSpPr/>
              <p:nvPr/>
            </p:nvSpPr>
            <p:spPr>
              <a:xfrm>
                <a:off x="-1778" y="0"/>
                <a:ext cx="405638" cy="444500"/>
              </a:xfrm>
              <a:custGeom>
                <a:avLst/>
                <a:gdLst/>
                <a:ahLst/>
                <a:cxnLst/>
                <a:rect l="l" t="t" r="r" b="b"/>
                <a:pathLst>
                  <a:path w="405638" h="444500">
                    <a:moveTo>
                      <a:pt x="24638" y="149860"/>
                    </a:moveTo>
                    <a:lnTo>
                      <a:pt x="151003" y="137414"/>
                    </a:lnTo>
                    <a:lnTo>
                      <a:pt x="153543" y="162687"/>
                    </a:lnTo>
                    <a:lnTo>
                      <a:pt x="129667" y="154178"/>
                    </a:lnTo>
                    <a:lnTo>
                      <a:pt x="178689" y="16891"/>
                    </a:lnTo>
                    <a:cubicBezTo>
                      <a:pt x="182372" y="6731"/>
                      <a:pt x="191897" y="0"/>
                      <a:pt x="202692" y="0"/>
                    </a:cubicBezTo>
                    <a:cubicBezTo>
                      <a:pt x="213487" y="0"/>
                      <a:pt x="223012" y="6731"/>
                      <a:pt x="226568" y="16891"/>
                    </a:cubicBezTo>
                    <a:lnTo>
                      <a:pt x="275717" y="154178"/>
                    </a:lnTo>
                    <a:lnTo>
                      <a:pt x="251841" y="162687"/>
                    </a:lnTo>
                    <a:lnTo>
                      <a:pt x="254381" y="137414"/>
                    </a:lnTo>
                    <a:lnTo>
                      <a:pt x="380746" y="149860"/>
                    </a:lnTo>
                    <a:cubicBezTo>
                      <a:pt x="390525" y="150876"/>
                      <a:pt x="398780" y="157353"/>
                      <a:pt x="402209" y="166497"/>
                    </a:cubicBezTo>
                    <a:cubicBezTo>
                      <a:pt x="405638" y="175641"/>
                      <a:pt x="403225" y="186055"/>
                      <a:pt x="396367" y="193040"/>
                    </a:cubicBezTo>
                    <a:lnTo>
                      <a:pt x="300228" y="290195"/>
                    </a:lnTo>
                    <a:lnTo>
                      <a:pt x="282194" y="272288"/>
                    </a:lnTo>
                    <a:lnTo>
                      <a:pt x="307086" y="267335"/>
                    </a:lnTo>
                    <a:lnTo>
                      <a:pt x="336042" y="412369"/>
                    </a:lnTo>
                    <a:cubicBezTo>
                      <a:pt x="338074" y="422529"/>
                      <a:pt x="333629" y="433070"/>
                      <a:pt x="324993" y="438658"/>
                    </a:cubicBezTo>
                    <a:cubicBezTo>
                      <a:pt x="316357" y="444246"/>
                      <a:pt x="304927" y="444119"/>
                      <a:pt x="296418" y="438023"/>
                    </a:cubicBezTo>
                    <a:lnTo>
                      <a:pt x="187960" y="360807"/>
                    </a:lnTo>
                    <a:lnTo>
                      <a:pt x="202692" y="340106"/>
                    </a:lnTo>
                    <a:lnTo>
                      <a:pt x="217424" y="360807"/>
                    </a:lnTo>
                    <a:lnTo>
                      <a:pt x="108966" y="438150"/>
                    </a:lnTo>
                    <a:cubicBezTo>
                      <a:pt x="100457" y="444246"/>
                      <a:pt x="89154" y="444500"/>
                      <a:pt x="80391" y="438785"/>
                    </a:cubicBezTo>
                    <a:cubicBezTo>
                      <a:pt x="71628" y="433070"/>
                      <a:pt x="67310" y="422656"/>
                      <a:pt x="69342" y="412496"/>
                    </a:cubicBezTo>
                    <a:lnTo>
                      <a:pt x="98298" y="267462"/>
                    </a:lnTo>
                    <a:lnTo>
                      <a:pt x="123190" y="272415"/>
                    </a:lnTo>
                    <a:lnTo>
                      <a:pt x="105156" y="290322"/>
                    </a:lnTo>
                    <a:lnTo>
                      <a:pt x="9144" y="193040"/>
                    </a:lnTo>
                    <a:cubicBezTo>
                      <a:pt x="2286" y="186055"/>
                      <a:pt x="0" y="175768"/>
                      <a:pt x="3302" y="166497"/>
                    </a:cubicBezTo>
                    <a:cubicBezTo>
                      <a:pt x="6604" y="157226"/>
                      <a:pt x="14986" y="150749"/>
                      <a:pt x="24765" y="149860"/>
                    </a:cubicBezTo>
                    <a:moveTo>
                      <a:pt x="29718" y="200406"/>
                    </a:moveTo>
                    <a:lnTo>
                      <a:pt x="27178" y="175133"/>
                    </a:lnTo>
                    <a:lnTo>
                      <a:pt x="45212" y="157226"/>
                    </a:lnTo>
                    <a:lnTo>
                      <a:pt x="141224" y="254508"/>
                    </a:lnTo>
                    <a:cubicBezTo>
                      <a:pt x="147193" y="260477"/>
                      <a:pt x="149733" y="269113"/>
                      <a:pt x="148082" y="277368"/>
                    </a:cubicBezTo>
                    <a:lnTo>
                      <a:pt x="119126" y="422402"/>
                    </a:lnTo>
                    <a:lnTo>
                      <a:pt x="94234" y="417449"/>
                    </a:lnTo>
                    <a:lnTo>
                      <a:pt x="79502" y="396748"/>
                    </a:lnTo>
                    <a:lnTo>
                      <a:pt x="187960" y="319532"/>
                    </a:lnTo>
                    <a:cubicBezTo>
                      <a:pt x="196723" y="313309"/>
                      <a:pt x="208661" y="313309"/>
                      <a:pt x="217424" y="319532"/>
                    </a:cubicBezTo>
                    <a:lnTo>
                      <a:pt x="325882" y="396748"/>
                    </a:lnTo>
                    <a:lnTo>
                      <a:pt x="311150" y="417449"/>
                    </a:lnTo>
                    <a:lnTo>
                      <a:pt x="286258" y="422402"/>
                    </a:lnTo>
                    <a:lnTo>
                      <a:pt x="257302" y="277368"/>
                    </a:lnTo>
                    <a:cubicBezTo>
                      <a:pt x="255651" y="269113"/>
                      <a:pt x="258191" y="260477"/>
                      <a:pt x="264160" y="254508"/>
                    </a:cubicBezTo>
                    <a:lnTo>
                      <a:pt x="360172" y="157226"/>
                    </a:lnTo>
                    <a:lnTo>
                      <a:pt x="378206" y="175133"/>
                    </a:lnTo>
                    <a:lnTo>
                      <a:pt x="375666" y="200406"/>
                    </a:lnTo>
                    <a:lnTo>
                      <a:pt x="249301" y="187960"/>
                    </a:lnTo>
                    <a:cubicBezTo>
                      <a:pt x="239522" y="186944"/>
                      <a:pt x="231140" y="180467"/>
                      <a:pt x="227838" y="171196"/>
                    </a:cubicBezTo>
                    <a:lnTo>
                      <a:pt x="178689" y="33909"/>
                    </a:lnTo>
                    <a:lnTo>
                      <a:pt x="202692" y="25400"/>
                    </a:lnTo>
                    <a:lnTo>
                      <a:pt x="226568" y="33909"/>
                    </a:lnTo>
                    <a:lnTo>
                      <a:pt x="177419" y="171196"/>
                    </a:lnTo>
                    <a:cubicBezTo>
                      <a:pt x="174117" y="180467"/>
                      <a:pt x="165735" y="186944"/>
                      <a:pt x="155956" y="187960"/>
                    </a:cubicBezTo>
                    <a:lnTo>
                      <a:pt x="29591" y="200406"/>
                    </a:lnTo>
                    <a:close/>
                  </a:path>
                </a:pathLst>
              </a:custGeom>
              <a:solidFill>
                <a:srgbClr val="FFFF00"/>
              </a:solidFill>
            </p:spPr>
            <p:txBody>
              <a:bodyPr/>
              <a:lstStyle/>
              <a:p>
                <a:endParaRPr lang="en-US"/>
              </a:p>
            </p:txBody>
          </p:sp>
        </p:grpSp>
        <p:sp>
          <p:nvSpPr>
            <p:cNvPr id="48" name="TextBox 48"/>
            <p:cNvSpPr txBox="1"/>
            <p:nvPr/>
          </p:nvSpPr>
          <p:spPr>
            <a:xfrm>
              <a:off x="16186666" y="9268701"/>
              <a:ext cx="285792" cy="400695"/>
            </a:xfrm>
            <a:prstGeom prst="rect">
              <a:avLst/>
            </a:prstGeom>
          </p:spPr>
          <p:txBody>
            <a:bodyPr lIns="0" tIns="0" rIns="0" bIns="0" rtlCol="0" anchor="t">
              <a:spAutoFit/>
            </a:bodyPr>
            <a:lstStyle/>
            <a:p>
              <a:pPr algn="ctr">
                <a:lnSpc>
                  <a:spcPts val="1920"/>
                </a:lnSpc>
              </a:pPr>
              <a:r>
                <a:rPr lang="en-US" sz="1600">
                  <a:solidFill>
                    <a:srgbClr val="2185C5"/>
                  </a:solidFill>
                  <a:latin typeface="Lato"/>
                  <a:ea typeface="Lato"/>
                  <a:cs typeface="Lato"/>
                  <a:sym typeface="Lato"/>
                </a:rPr>
                <a:t>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84764" y="2696940"/>
            <a:ext cx="4938914" cy="6561360"/>
          </a:xfrm>
          <a:custGeom>
            <a:avLst/>
            <a:gdLst/>
            <a:ahLst/>
            <a:cxnLst/>
            <a:rect l="l" t="t" r="r" b="b"/>
            <a:pathLst>
              <a:path w="4938914" h="6561360">
                <a:moveTo>
                  <a:pt x="0" y="0"/>
                </a:moveTo>
                <a:lnTo>
                  <a:pt x="4938915" y="0"/>
                </a:lnTo>
                <a:lnTo>
                  <a:pt x="4938915" y="6561360"/>
                </a:lnTo>
                <a:lnTo>
                  <a:pt x="0" y="6561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6949815" y="2448344"/>
            <a:ext cx="10309485" cy="61394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Smaller Classes</a:t>
            </a:r>
          </a:p>
        </p:txBody>
      </p:sp>
      <p:sp>
        <p:nvSpPr>
          <p:cNvPr id="9" name="TextBox 9"/>
          <p:cNvSpPr txBox="1"/>
          <p:nvPr/>
        </p:nvSpPr>
        <p:spPr>
          <a:xfrm>
            <a:off x="2748464" y="1143000"/>
            <a:ext cx="12791072" cy="846481"/>
          </a:xfrm>
          <a:prstGeom prst="rect">
            <a:avLst/>
          </a:prstGeom>
        </p:spPr>
        <p:txBody>
          <a:bodyPr lIns="0" tIns="0" rIns="0" bIns="0" rtlCol="0" anchor="t">
            <a:spAutoFit/>
          </a:bodyPr>
          <a:lstStyle/>
          <a:p>
            <a:pPr marL="0" lvl="0" indent="0" algn="ctr">
              <a:lnSpc>
                <a:spcPts val="6357"/>
              </a:lnSpc>
            </a:pPr>
            <a:r>
              <a:rPr lang="en-US" sz="6357" b="1" spc="190">
                <a:solidFill>
                  <a:srgbClr val="043679"/>
                </a:solidFill>
                <a:latin typeface="Atma Bold"/>
                <a:ea typeface="Atma Bold"/>
                <a:cs typeface="Atma Bold"/>
                <a:sym typeface="Atma Bold"/>
              </a:rPr>
              <a:t>TITLE 1 SUPPORTS PROVIDE:</a:t>
            </a:r>
          </a:p>
        </p:txBody>
      </p:sp>
      <p:sp>
        <p:nvSpPr>
          <p:cNvPr id="10" name="TextBox 10"/>
          <p:cNvSpPr txBox="1"/>
          <p:nvPr/>
        </p:nvSpPr>
        <p:spPr>
          <a:xfrm>
            <a:off x="6949815" y="3490913"/>
            <a:ext cx="11011423" cy="61394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Additional teachers and paraprofessionals</a:t>
            </a:r>
          </a:p>
        </p:txBody>
      </p:sp>
      <p:sp>
        <p:nvSpPr>
          <p:cNvPr id="11" name="TextBox 11"/>
          <p:cNvSpPr txBox="1"/>
          <p:nvPr/>
        </p:nvSpPr>
        <p:spPr>
          <a:xfrm>
            <a:off x="6949815" y="4562056"/>
            <a:ext cx="11011423" cy="61394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Additional training for school staff</a:t>
            </a:r>
          </a:p>
        </p:txBody>
      </p:sp>
      <p:sp>
        <p:nvSpPr>
          <p:cNvPr id="12" name="TextBox 12"/>
          <p:cNvSpPr txBox="1"/>
          <p:nvPr/>
        </p:nvSpPr>
        <p:spPr>
          <a:xfrm>
            <a:off x="6949815" y="5512197"/>
            <a:ext cx="11011423" cy="120449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Extra time for instruction (before and after school programs)</a:t>
            </a:r>
          </a:p>
        </p:txBody>
      </p:sp>
      <p:sp>
        <p:nvSpPr>
          <p:cNvPr id="13" name="TextBox 13"/>
          <p:cNvSpPr txBox="1"/>
          <p:nvPr/>
        </p:nvSpPr>
        <p:spPr>
          <a:xfrm>
            <a:off x="6949815" y="7050065"/>
            <a:ext cx="11011423" cy="61394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Parent and family engagement activities</a:t>
            </a:r>
          </a:p>
        </p:txBody>
      </p:sp>
      <p:sp>
        <p:nvSpPr>
          <p:cNvPr id="14" name="TextBox 14"/>
          <p:cNvSpPr txBox="1"/>
          <p:nvPr/>
        </p:nvSpPr>
        <p:spPr>
          <a:xfrm>
            <a:off x="6949815" y="8092634"/>
            <a:ext cx="11011423" cy="1204494"/>
          </a:xfrm>
          <a:prstGeom prst="rect">
            <a:avLst/>
          </a:prstGeom>
        </p:spPr>
        <p:txBody>
          <a:bodyPr lIns="0" tIns="0" rIns="0" bIns="0" rtlCol="0" anchor="t">
            <a:spAutoFit/>
          </a:bodyPr>
          <a:lstStyle/>
          <a:p>
            <a:pPr algn="l">
              <a:lnSpc>
                <a:spcPts val="4671"/>
              </a:lnSpc>
            </a:pPr>
            <a:r>
              <a:rPr lang="en-US" sz="4671" spc="140">
                <a:solidFill>
                  <a:srgbClr val="043679"/>
                </a:solidFill>
                <a:latin typeface="Alegreya"/>
                <a:ea typeface="Alegreya"/>
                <a:cs typeface="Alegreya"/>
                <a:sym typeface="Alegreya"/>
              </a:rPr>
              <a:t>A variety of supplemental teaching materials, equipment and technology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TextBox 3"/>
          <p:cNvSpPr txBox="1"/>
          <p:nvPr/>
        </p:nvSpPr>
        <p:spPr>
          <a:xfrm>
            <a:off x="1028700" y="590068"/>
            <a:ext cx="16230600" cy="1645920"/>
          </a:xfrm>
          <a:prstGeom prst="rect">
            <a:avLst/>
          </a:prstGeom>
        </p:spPr>
        <p:txBody>
          <a:bodyPr lIns="0" tIns="0" rIns="0" bIns="0" rtlCol="0" anchor="t">
            <a:spAutoFit/>
          </a:bodyPr>
          <a:lstStyle/>
          <a:p>
            <a:pPr marL="0" lvl="0" indent="0" algn="ctr">
              <a:lnSpc>
                <a:spcPts val="6300"/>
              </a:lnSpc>
            </a:pPr>
            <a:r>
              <a:rPr lang="en-US" sz="6300" b="1" spc="189">
                <a:solidFill>
                  <a:srgbClr val="043679"/>
                </a:solidFill>
                <a:latin typeface="Atma Bold"/>
                <a:ea typeface="Atma Bold"/>
                <a:cs typeface="Atma Bold"/>
                <a:sym typeface="Atma Bold"/>
              </a:rPr>
              <a:t>WORKING TOGETHER FOR STUDENT SUCCESS</a:t>
            </a:r>
          </a:p>
        </p:txBody>
      </p:sp>
      <p:sp>
        <p:nvSpPr>
          <p:cNvPr id="4" name="Freeform 4"/>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2822391" y="2382688"/>
            <a:ext cx="11589835" cy="1088588"/>
          </a:xfrm>
          <a:prstGeom prst="rect">
            <a:avLst/>
          </a:prstGeom>
        </p:spPr>
        <p:txBody>
          <a:bodyPr lIns="0" tIns="0" rIns="0" bIns="0" rtlCol="0" anchor="t">
            <a:spAutoFit/>
          </a:bodyPr>
          <a:lstStyle/>
          <a:p>
            <a:pPr algn="l">
              <a:lnSpc>
                <a:spcPts val="2825"/>
              </a:lnSpc>
            </a:pPr>
            <a:r>
              <a:rPr lang="en-US" sz="2825" spc="84">
                <a:solidFill>
                  <a:srgbClr val="043679"/>
                </a:solidFill>
                <a:latin typeface="Alegreya"/>
                <a:ea typeface="Alegreya"/>
                <a:cs typeface="Alegreya"/>
                <a:sym typeface="Alegreya"/>
              </a:rPr>
              <a:t>As a Title I parent you have the right to be involved in the development of the following plans and documents for our school which can be found on our website or available in print upon request.</a:t>
            </a:r>
          </a:p>
        </p:txBody>
      </p:sp>
      <p:sp>
        <p:nvSpPr>
          <p:cNvPr id="9" name="Freeform 9"/>
          <p:cNvSpPr/>
          <p:nvPr/>
        </p:nvSpPr>
        <p:spPr>
          <a:xfrm>
            <a:off x="2822391" y="3570349"/>
            <a:ext cx="11644671" cy="6774576"/>
          </a:xfrm>
          <a:custGeom>
            <a:avLst/>
            <a:gdLst/>
            <a:ahLst/>
            <a:cxnLst/>
            <a:rect l="l" t="t" r="r" b="b"/>
            <a:pathLst>
              <a:path w="11644671" h="6774576">
                <a:moveTo>
                  <a:pt x="0" y="0"/>
                </a:moveTo>
                <a:lnTo>
                  <a:pt x="11644671" y="0"/>
                </a:lnTo>
                <a:lnTo>
                  <a:pt x="11644671" y="6774576"/>
                </a:lnTo>
                <a:lnTo>
                  <a:pt x="0" y="6774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4094106" y="4501433"/>
            <a:ext cx="3877779" cy="1709053"/>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FFFFFF"/>
                </a:solidFill>
                <a:latin typeface="Nirmala UI"/>
                <a:ea typeface="Nirmala UI"/>
                <a:cs typeface="Nirmala UI"/>
                <a:sym typeface="Nirmala UI"/>
              </a:rPr>
              <a:t> School Improvement Plan (SIP)</a:t>
            </a:r>
          </a:p>
        </p:txBody>
      </p:sp>
      <p:sp>
        <p:nvSpPr>
          <p:cNvPr id="11" name="TextBox 11"/>
          <p:cNvSpPr txBox="1"/>
          <p:nvPr/>
        </p:nvSpPr>
        <p:spPr>
          <a:xfrm>
            <a:off x="9478469" y="4565972"/>
            <a:ext cx="4196418" cy="115505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FFFFFF"/>
                </a:solidFill>
                <a:latin typeface="Nirmala UI"/>
                <a:ea typeface="Nirmala UI"/>
                <a:cs typeface="Nirmala UI"/>
                <a:sym typeface="Nirmala UI"/>
              </a:rPr>
              <a:t>School-Parent-Student Compact</a:t>
            </a:r>
          </a:p>
        </p:txBody>
      </p:sp>
      <p:sp>
        <p:nvSpPr>
          <p:cNvPr id="12" name="TextBox 12"/>
          <p:cNvSpPr txBox="1"/>
          <p:nvPr/>
        </p:nvSpPr>
        <p:spPr>
          <a:xfrm>
            <a:off x="3594832" y="7629525"/>
            <a:ext cx="5049894" cy="162877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FFFFFF"/>
                </a:solidFill>
                <a:latin typeface="Nirmala UI"/>
                <a:ea typeface="Nirmala UI"/>
                <a:cs typeface="Nirmala UI"/>
                <a:sym typeface="Nirmala UI"/>
              </a:rPr>
              <a:t>  Parent and Family Engagement Plan (PFEP)</a:t>
            </a:r>
          </a:p>
        </p:txBody>
      </p:sp>
      <p:sp>
        <p:nvSpPr>
          <p:cNvPr id="13" name="TextBox 13"/>
          <p:cNvSpPr txBox="1"/>
          <p:nvPr/>
        </p:nvSpPr>
        <p:spPr>
          <a:xfrm>
            <a:off x="9478469" y="7232895"/>
            <a:ext cx="3643452" cy="2263050"/>
          </a:xfrm>
          <a:prstGeom prst="rect">
            <a:avLst/>
          </a:prstGeom>
        </p:spPr>
        <p:txBody>
          <a:bodyPr lIns="0" tIns="0" rIns="0" bIns="0" rtlCol="0" anchor="t">
            <a:spAutoFit/>
          </a:bodyPr>
          <a:lstStyle/>
          <a:p>
            <a:pPr algn="l">
              <a:lnSpc>
                <a:spcPts val="4320"/>
              </a:lnSpc>
            </a:pPr>
            <a:r>
              <a:rPr lang="en-US" sz="3600">
                <a:solidFill>
                  <a:srgbClr val="FFFFFF"/>
                </a:solidFill>
                <a:latin typeface="Nirmala UI"/>
                <a:ea typeface="Nirmala UI"/>
                <a:cs typeface="Nirmala UI"/>
                <a:sym typeface="Nirmala UI"/>
              </a:rPr>
              <a:t>Through School Advisory Council (SAC) and parent meetings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23177" y="3087465"/>
            <a:ext cx="4635194" cy="5078400"/>
          </a:xfrm>
          <a:custGeom>
            <a:avLst/>
            <a:gdLst/>
            <a:ahLst/>
            <a:cxnLst/>
            <a:rect l="l" t="t" r="r" b="b"/>
            <a:pathLst>
              <a:path w="4635194" h="5078400">
                <a:moveTo>
                  <a:pt x="0" y="0"/>
                </a:moveTo>
                <a:lnTo>
                  <a:pt x="4635194" y="0"/>
                </a:lnTo>
                <a:lnTo>
                  <a:pt x="4635194" y="5078400"/>
                </a:lnTo>
                <a:lnTo>
                  <a:pt x="0" y="5078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5242367" y="3163665"/>
            <a:ext cx="13045633" cy="1539875"/>
          </a:xfrm>
          <a:prstGeom prst="rect">
            <a:avLst/>
          </a:prstGeom>
        </p:spPr>
        <p:txBody>
          <a:bodyPr lIns="0" tIns="0" rIns="0" bIns="0" rtlCol="0" anchor="t">
            <a:spAutoFit/>
          </a:bodyPr>
          <a:lstStyle/>
          <a:p>
            <a:pPr algn="l">
              <a:lnSpc>
                <a:spcPts val="3999"/>
              </a:lnSpc>
            </a:pPr>
            <a:r>
              <a:rPr lang="en-US" sz="3999" spc="119">
                <a:solidFill>
                  <a:srgbClr val="043679"/>
                </a:solidFill>
                <a:latin typeface="Alegreya"/>
                <a:ea typeface="Alegreya"/>
                <a:cs typeface="Alegreya"/>
                <a:sym typeface="Alegreya"/>
              </a:rPr>
              <a:t>1. Be provided information on your child’s level of achievement on assessments in Reading/Language Arts, Writing, Mathematics, and Science.</a:t>
            </a:r>
          </a:p>
        </p:txBody>
      </p:sp>
      <p:sp>
        <p:nvSpPr>
          <p:cNvPr id="9" name="TextBox 9"/>
          <p:cNvSpPr txBox="1"/>
          <p:nvPr/>
        </p:nvSpPr>
        <p:spPr>
          <a:xfrm>
            <a:off x="1028700" y="1143000"/>
            <a:ext cx="16230600" cy="800100"/>
          </a:xfrm>
          <a:prstGeom prst="rect">
            <a:avLst/>
          </a:prstGeom>
        </p:spPr>
        <p:txBody>
          <a:bodyPr lIns="0" tIns="0" rIns="0" bIns="0" rtlCol="0" anchor="t">
            <a:spAutoFit/>
          </a:bodyPr>
          <a:lstStyle/>
          <a:p>
            <a:pPr marL="0" lvl="0" indent="0" algn="ctr">
              <a:lnSpc>
                <a:spcPts val="6000"/>
              </a:lnSpc>
            </a:pPr>
            <a:r>
              <a:rPr lang="en-US" sz="6000" b="1" spc="180">
                <a:solidFill>
                  <a:srgbClr val="043679"/>
                </a:solidFill>
                <a:latin typeface="Atma Bold"/>
                <a:ea typeface="Atma Bold"/>
                <a:cs typeface="Atma Bold"/>
                <a:sym typeface="Atma Bold"/>
              </a:rPr>
              <a:t>PARENT’S RIGHT TO KNOW</a:t>
            </a:r>
          </a:p>
        </p:txBody>
      </p:sp>
      <p:sp>
        <p:nvSpPr>
          <p:cNvPr id="10" name="TextBox 10"/>
          <p:cNvSpPr txBox="1"/>
          <p:nvPr/>
        </p:nvSpPr>
        <p:spPr>
          <a:xfrm>
            <a:off x="5242367" y="5098751"/>
            <a:ext cx="11801919" cy="1539875"/>
          </a:xfrm>
          <a:prstGeom prst="rect">
            <a:avLst/>
          </a:prstGeom>
        </p:spPr>
        <p:txBody>
          <a:bodyPr lIns="0" tIns="0" rIns="0" bIns="0" rtlCol="0" anchor="t">
            <a:spAutoFit/>
          </a:bodyPr>
          <a:lstStyle/>
          <a:p>
            <a:pPr algn="l">
              <a:lnSpc>
                <a:spcPts val="3999"/>
              </a:lnSpc>
            </a:pPr>
            <a:r>
              <a:rPr lang="en-US" sz="3999" spc="119">
                <a:solidFill>
                  <a:srgbClr val="043679"/>
                </a:solidFill>
                <a:latin typeface="Alegreya"/>
                <a:ea typeface="Alegreya"/>
                <a:cs typeface="Alegreya"/>
                <a:sym typeface="Alegreya"/>
              </a:rPr>
              <a:t>2. Request and receive information on the qualifications of your child’s teacher and supplemental personnel working with your child.</a:t>
            </a:r>
          </a:p>
        </p:txBody>
      </p:sp>
      <p:sp>
        <p:nvSpPr>
          <p:cNvPr id="11" name="TextBox 11"/>
          <p:cNvSpPr txBox="1"/>
          <p:nvPr/>
        </p:nvSpPr>
        <p:spPr>
          <a:xfrm>
            <a:off x="5242367" y="7033837"/>
            <a:ext cx="9953791" cy="1035050"/>
          </a:xfrm>
          <a:prstGeom prst="rect">
            <a:avLst/>
          </a:prstGeom>
        </p:spPr>
        <p:txBody>
          <a:bodyPr lIns="0" tIns="0" rIns="0" bIns="0" rtlCol="0" anchor="t">
            <a:spAutoFit/>
          </a:bodyPr>
          <a:lstStyle/>
          <a:p>
            <a:pPr algn="l">
              <a:lnSpc>
                <a:spcPts val="3999"/>
              </a:lnSpc>
            </a:pPr>
            <a:r>
              <a:rPr lang="en-US" sz="3999" spc="119">
                <a:solidFill>
                  <a:srgbClr val="043679"/>
                </a:solidFill>
                <a:latin typeface="Alegreya"/>
                <a:ea typeface="Alegreya"/>
                <a:cs typeface="Alegreya"/>
                <a:sym typeface="Alegreya"/>
              </a:rPr>
              <a:t>3. Be notified if your child’s teacher is teaching out-of-field. </a:t>
            </a:r>
          </a:p>
        </p:txBody>
      </p:sp>
      <p:sp>
        <p:nvSpPr>
          <p:cNvPr id="12" name="Freeform 12"/>
          <p:cNvSpPr/>
          <p:nvPr/>
        </p:nvSpPr>
        <p:spPr>
          <a:xfrm>
            <a:off x="724522" y="4335463"/>
            <a:ext cx="4032504" cy="411480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934938" y="1847850"/>
            <a:ext cx="16418123" cy="699219"/>
          </a:xfrm>
          <a:prstGeom prst="rect">
            <a:avLst/>
          </a:prstGeom>
        </p:spPr>
        <p:txBody>
          <a:bodyPr lIns="0" tIns="0" rIns="0" bIns="0" rtlCol="0" anchor="t">
            <a:spAutoFit/>
          </a:bodyPr>
          <a:lstStyle/>
          <a:p>
            <a:pPr algn="ctr">
              <a:lnSpc>
                <a:spcPts val="5560"/>
              </a:lnSpc>
              <a:spcBef>
                <a:spcPct val="0"/>
              </a:spcBef>
            </a:pPr>
            <a:r>
              <a:rPr lang="en-US" sz="3971">
                <a:solidFill>
                  <a:srgbClr val="043679"/>
                </a:solidFill>
                <a:latin typeface="Hey Gotcha!"/>
                <a:ea typeface="Hey Gotcha!"/>
                <a:cs typeface="Hey Gotcha!"/>
                <a:sym typeface="Hey Gotcha!"/>
              </a:rPr>
              <a:t>As a parent of a student attending a St. Johns County Public School, you have the right to: </a:t>
            </a:r>
          </a:p>
        </p:txBody>
      </p:sp>
      <p:sp>
        <p:nvSpPr>
          <p:cNvPr id="14" name="TextBox 14"/>
          <p:cNvSpPr txBox="1"/>
          <p:nvPr/>
        </p:nvSpPr>
        <p:spPr>
          <a:xfrm>
            <a:off x="5242367" y="8526463"/>
            <a:ext cx="11501148" cy="1539875"/>
          </a:xfrm>
          <a:prstGeom prst="rect">
            <a:avLst/>
          </a:prstGeom>
        </p:spPr>
        <p:txBody>
          <a:bodyPr lIns="0" tIns="0" rIns="0" bIns="0" rtlCol="0" anchor="t">
            <a:spAutoFit/>
          </a:bodyPr>
          <a:lstStyle/>
          <a:p>
            <a:pPr algn="l">
              <a:lnSpc>
                <a:spcPts val="3999"/>
              </a:lnSpc>
            </a:pPr>
            <a:r>
              <a:rPr lang="en-US" sz="3999" spc="119">
                <a:solidFill>
                  <a:srgbClr val="043679"/>
                </a:solidFill>
                <a:latin typeface="Alegreya"/>
                <a:ea typeface="Alegreya"/>
                <a:cs typeface="Alegreya"/>
                <a:sym typeface="Alegreya"/>
              </a:rPr>
              <a:t>4. Be informed if your child is taught by a teachers who does not meet state certification or licensure requirements for four or more consecutive weeks.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763842">
            <a:off x="520129" y="5618756"/>
            <a:ext cx="5718093" cy="3493235"/>
          </a:xfrm>
          <a:custGeom>
            <a:avLst/>
            <a:gdLst/>
            <a:ahLst/>
            <a:cxnLst/>
            <a:rect l="l" t="t" r="r" b="b"/>
            <a:pathLst>
              <a:path w="5718093" h="3493235">
                <a:moveTo>
                  <a:pt x="0" y="0"/>
                </a:moveTo>
                <a:lnTo>
                  <a:pt x="5718093" y="0"/>
                </a:lnTo>
                <a:lnTo>
                  <a:pt x="5718093" y="3493235"/>
                </a:lnTo>
                <a:lnTo>
                  <a:pt x="0" y="3493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6674999">
            <a:off x="5336279" y="6260134"/>
            <a:ext cx="755785" cy="3522727"/>
          </a:xfrm>
          <a:custGeom>
            <a:avLst/>
            <a:gdLst/>
            <a:ahLst/>
            <a:cxnLst/>
            <a:rect l="l" t="t" r="r" b="b"/>
            <a:pathLst>
              <a:path w="755785" h="3522727">
                <a:moveTo>
                  <a:pt x="0" y="0"/>
                </a:moveTo>
                <a:lnTo>
                  <a:pt x="755785" y="0"/>
                </a:lnTo>
                <a:lnTo>
                  <a:pt x="755785" y="3522727"/>
                </a:lnTo>
                <a:lnTo>
                  <a:pt x="0" y="35227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1028700" y="2639991"/>
            <a:ext cx="16230600" cy="2838450"/>
          </a:xfrm>
          <a:prstGeom prst="rect">
            <a:avLst/>
          </a:prstGeom>
        </p:spPr>
        <p:txBody>
          <a:bodyPr lIns="0" tIns="0" rIns="0" bIns="0" rtlCol="0" anchor="t">
            <a:spAutoFit/>
          </a:bodyPr>
          <a:lstStyle/>
          <a:p>
            <a:pPr algn="l">
              <a:lnSpc>
                <a:spcPts val="4499"/>
              </a:lnSpc>
            </a:pPr>
            <a:r>
              <a:rPr lang="en-US" sz="4499" spc="134">
                <a:solidFill>
                  <a:srgbClr val="043679"/>
                </a:solidFill>
                <a:latin typeface="Alegreya"/>
                <a:ea typeface="Alegreya"/>
                <a:cs typeface="Alegreya"/>
                <a:sym typeface="Alegreya"/>
              </a:rPr>
              <a:t>▷The Parent-School-Student Compact is updated every year to include parent, student, teacher, and staff input. Parent, student, teacher and staff comments are welcome at any time during the year.</a:t>
            </a:r>
          </a:p>
          <a:p>
            <a:pPr algn="l">
              <a:lnSpc>
                <a:spcPts val="4499"/>
              </a:lnSpc>
            </a:pPr>
            <a:endParaRPr lang="en-US" sz="4499" spc="134">
              <a:solidFill>
                <a:srgbClr val="043679"/>
              </a:solidFill>
              <a:latin typeface="Alegreya"/>
              <a:ea typeface="Alegreya"/>
              <a:cs typeface="Alegreya"/>
              <a:sym typeface="Alegreya"/>
            </a:endParaRPr>
          </a:p>
        </p:txBody>
      </p:sp>
      <p:sp>
        <p:nvSpPr>
          <p:cNvPr id="10" name="TextBox 10"/>
          <p:cNvSpPr txBox="1"/>
          <p:nvPr/>
        </p:nvSpPr>
        <p:spPr>
          <a:xfrm>
            <a:off x="1028700" y="1143000"/>
            <a:ext cx="16230600" cy="846481"/>
          </a:xfrm>
          <a:prstGeom prst="rect">
            <a:avLst/>
          </a:prstGeom>
        </p:spPr>
        <p:txBody>
          <a:bodyPr lIns="0" tIns="0" rIns="0" bIns="0" rtlCol="0" anchor="t">
            <a:spAutoFit/>
          </a:bodyPr>
          <a:lstStyle/>
          <a:p>
            <a:pPr marL="0" lvl="0" indent="0" algn="ctr">
              <a:lnSpc>
                <a:spcPts val="6357"/>
              </a:lnSpc>
            </a:pPr>
            <a:r>
              <a:rPr lang="en-US" sz="6357" b="1" spc="190">
                <a:solidFill>
                  <a:srgbClr val="043679"/>
                </a:solidFill>
                <a:latin typeface="Atma Bold"/>
                <a:ea typeface="Atma Bold"/>
                <a:cs typeface="Atma Bold"/>
                <a:sym typeface="Atma Bold"/>
              </a:rPr>
              <a:t>PARENT-SCHOOL- STUDENT COMPACT </a:t>
            </a:r>
          </a:p>
        </p:txBody>
      </p:sp>
      <p:sp>
        <p:nvSpPr>
          <p:cNvPr id="11" name="TextBox 11"/>
          <p:cNvSpPr txBox="1"/>
          <p:nvPr/>
        </p:nvSpPr>
        <p:spPr>
          <a:xfrm>
            <a:off x="6939597" y="5229225"/>
            <a:ext cx="10319703" cy="2276475"/>
          </a:xfrm>
          <a:prstGeom prst="rect">
            <a:avLst/>
          </a:prstGeom>
        </p:spPr>
        <p:txBody>
          <a:bodyPr lIns="0" tIns="0" rIns="0" bIns="0" rtlCol="0" anchor="t">
            <a:spAutoFit/>
          </a:bodyPr>
          <a:lstStyle/>
          <a:p>
            <a:pPr algn="l">
              <a:lnSpc>
                <a:spcPts val="4499"/>
              </a:lnSpc>
            </a:pPr>
            <a:r>
              <a:rPr lang="en-US" sz="4499" spc="134">
                <a:solidFill>
                  <a:srgbClr val="043679"/>
                </a:solidFill>
                <a:latin typeface="Alegreya"/>
                <a:ea typeface="Alegreya"/>
                <a:cs typeface="Alegreya"/>
                <a:sym typeface="Alegreya"/>
              </a:rPr>
              <a:t>▷This was sent home at the beginning of the year, please let your child’s teacher know if you need an additional copy. </a:t>
            </a:r>
          </a:p>
          <a:p>
            <a:pPr algn="l">
              <a:lnSpc>
                <a:spcPts val="4499"/>
              </a:lnSpc>
            </a:pPr>
            <a:endParaRPr lang="en-US" sz="4499" spc="134">
              <a:solidFill>
                <a:srgbClr val="043679"/>
              </a:solidFill>
              <a:latin typeface="Alegreya"/>
              <a:ea typeface="Alegreya"/>
              <a:cs typeface="Alegreya"/>
              <a:sym typeface="Alegrey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05514" y="3272120"/>
            <a:ext cx="4963026" cy="4114800"/>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4963026" y="2464450"/>
            <a:ext cx="12441485" cy="7031495"/>
          </a:xfrm>
          <a:prstGeom prst="rect">
            <a:avLst/>
          </a:prstGeom>
        </p:spPr>
        <p:txBody>
          <a:bodyPr lIns="0" tIns="0" rIns="0" bIns="0" rtlCol="0" anchor="t">
            <a:spAutoFit/>
          </a:bodyPr>
          <a:lstStyle/>
          <a:p>
            <a:pPr marL="746048" lvl="1" indent="-373024" algn="l">
              <a:lnSpc>
                <a:spcPts val="3455"/>
              </a:lnSpc>
              <a:buFont typeface="Arial"/>
              <a:buChar char="•"/>
            </a:pPr>
            <a:r>
              <a:rPr lang="en-US" sz="3455" spc="103">
                <a:solidFill>
                  <a:srgbClr val="043679"/>
                </a:solidFill>
                <a:latin typeface="Alegreya"/>
                <a:ea typeface="Alegreya"/>
                <a:cs typeface="Alegreya"/>
                <a:sym typeface="Alegreya"/>
              </a:rPr>
              <a:t>School Report Cards </a:t>
            </a:r>
          </a:p>
          <a:p>
            <a:pPr algn="l">
              <a:lnSpc>
                <a:spcPts val="3455"/>
              </a:lnSpc>
            </a:pPr>
            <a:endParaRPr lang="en-US" sz="3455" spc="103">
              <a:solidFill>
                <a:srgbClr val="043679"/>
              </a:solidFill>
              <a:latin typeface="Alegreya"/>
              <a:ea typeface="Alegreya"/>
              <a:cs typeface="Alegreya"/>
              <a:sym typeface="Alegreya"/>
            </a:endParaRPr>
          </a:p>
          <a:p>
            <a:pPr marL="1492097" lvl="2" indent="-497366" algn="just">
              <a:lnSpc>
                <a:spcPts val="3455"/>
              </a:lnSpc>
              <a:buFont typeface="Arial"/>
              <a:buChar char="⚬"/>
            </a:pPr>
            <a:r>
              <a:rPr lang="en-US" sz="3455" spc="103">
                <a:solidFill>
                  <a:srgbClr val="043679"/>
                </a:solidFill>
                <a:latin typeface="Alegreya"/>
                <a:ea typeface="Alegreya"/>
                <a:cs typeface="Alegreya"/>
                <a:sym typeface="Alegreya"/>
              </a:rPr>
              <a:t>School Grade and Overview</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Population and Enrollment </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Assessments – Academic Achievement, Growth, and Population</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Assessments – English Language Learners </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Graduation and Beyond</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Educator Qualifications and Equity </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Long-Term Goals and Interim Progress</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Accelerated Course Enrollment </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Per-Pupil Expenditures </a:t>
            </a:r>
          </a:p>
          <a:p>
            <a:pPr marL="1492097" lvl="2" indent="-497366" algn="l">
              <a:lnSpc>
                <a:spcPts val="3455"/>
              </a:lnSpc>
              <a:buFont typeface="Arial"/>
              <a:buChar char="⚬"/>
            </a:pPr>
            <a:r>
              <a:rPr lang="en-US" sz="3455" spc="103">
                <a:solidFill>
                  <a:srgbClr val="043679"/>
                </a:solidFill>
                <a:latin typeface="Alegreya"/>
                <a:ea typeface="Alegreya"/>
                <a:cs typeface="Alegreya"/>
                <a:sym typeface="Alegreya"/>
              </a:rPr>
              <a:t>National Data</a:t>
            </a:r>
          </a:p>
          <a:p>
            <a:pPr algn="l">
              <a:lnSpc>
                <a:spcPts val="3455"/>
              </a:lnSpc>
            </a:pPr>
            <a:endParaRPr lang="en-US" sz="3455" spc="103">
              <a:solidFill>
                <a:srgbClr val="043679"/>
              </a:solidFill>
              <a:latin typeface="Alegreya"/>
              <a:ea typeface="Alegreya"/>
              <a:cs typeface="Alegreya"/>
              <a:sym typeface="Alegreya"/>
            </a:endParaRPr>
          </a:p>
          <a:p>
            <a:pPr marL="746048" lvl="1" indent="-373024" algn="l">
              <a:lnSpc>
                <a:spcPts val="3455"/>
              </a:lnSpc>
              <a:buFont typeface="Arial"/>
              <a:buChar char="•"/>
            </a:pPr>
            <a:r>
              <a:rPr lang="en-US" sz="3455" spc="103">
                <a:solidFill>
                  <a:srgbClr val="043679"/>
                </a:solidFill>
                <a:latin typeface="Alegreya"/>
                <a:ea typeface="Alegreya"/>
                <a:cs typeface="Alegreya"/>
                <a:sym typeface="Alegreya"/>
              </a:rPr>
              <a:t>Available online at </a:t>
            </a:r>
            <a:r>
              <a:rPr lang="en-US" sz="3455" u="sng" spc="103">
                <a:solidFill>
                  <a:srgbClr val="043679"/>
                </a:solidFill>
                <a:latin typeface="Alegreya"/>
                <a:ea typeface="Alegreya"/>
                <a:cs typeface="Alegreya"/>
                <a:sym typeface="Alegreya"/>
                <a:hlinkClick r:id="rId7" tooltip="https://edudata.fldoe.org"/>
              </a:rPr>
              <a:t>https://edudata.fldoe.org/</a:t>
            </a:r>
            <a:r>
              <a:rPr lang="en-US" sz="3455" spc="103">
                <a:solidFill>
                  <a:srgbClr val="043679"/>
                </a:solidFill>
                <a:latin typeface="Alegreya"/>
                <a:ea typeface="Alegreya"/>
                <a:cs typeface="Alegreya"/>
                <a:sym typeface="Alegreya"/>
              </a:rPr>
              <a:t> or by request. </a:t>
            </a:r>
          </a:p>
          <a:p>
            <a:pPr algn="l">
              <a:lnSpc>
                <a:spcPts val="3455"/>
              </a:lnSpc>
            </a:pPr>
            <a:endParaRPr lang="en-US" sz="3455" spc="103">
              <a:solidFill>
                <a:srgbClr val="043679"/>
              </a:solidFill>
              <a:latin typeface="Alegreya"/>
              <a:ea typeface="Alegreya"/>
              <a:cs typeface="Alegreya"/>
              <a:sym typeface="Alegreya"/>
            </a:endParaRPr>
          </a:p>
        </p:txBody>
      </p:sp>
      <p:sp>
        <p:nvSpPr>
          <p:cNvPr id="9" name="Freeform 9"/>
          <p:cNvSpPr/>
          <p:nvPr/>
        </p:nvSpPr>
        <p:spPr>
          <a:xfrm>
            <a:off x="2070674" y="3752866"/>
            <a:ext cx="1483548" cy="1722603"/>
          </a:xfrm>
          <a:custGeom>
            <a:avLst/>
            <a:gdLst/>
            <a:ahLst/>
            <a:cxnLst/>
            <a:rect l="l" t="t" r="r" b="b"/>
            <a:pathLst>
              <a:path w="1483548" h="1722603">
                <a:moveTo>
                  <a:pt x="0" y="0"/>
                </a:moveTo>
                <a:lnTo>
                  <a:pt x="1483548" y="0"/>
                </a:lnTo>
                <a:lnTo>
                  <a:pt x="1483548" y="1722603"/>
                </a:lnTo>
                <a:lnTo>
                  <a:pt x="0" y="1722603"/>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1028700" y="677345"/>
            <a:ext cx="16230600" cy="826535"/>
          </a:xfrm>
          <a:prstGeom prst="rect">
            <a:avLst/>
          </a:prstGeom>
        </p:spPr>
        <p:txBody>
          <a:bodyPr lIns="0" tIns="0" rIns="0" bIns="0" rtlCol="0" anchor="t">
            <a:spAutoFit/>
          </a:bodyPr>
          <a:lstStyle/>
          <a:p>
            <a:pPr marL="0" lvl="0" indent="0" algn="ctr">
              <a:lnSpc>
                <a:spcPts val="6288"/>
              </a:lnSpc>
            </a:pPr>
            <a:r>
              <a:rPr lang="en-US" sz="6288" b="1" spc="188">
                <a:solidFill>
                  <a:srgbClr val="043679"/>
                </a:solidFill>
                <a:latin typeface="Atma Bold"/>
                <a:ea typeface="Atma Bold"/>
                <a:cs typeface="Atma Bold"/>
                <a:sym typeface="Atma Bold"/>
              </a:rPr>
              <a:t>ACCOUNTABILITY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Custom</PresentationFormat>
  <Paragraphs>180</Paragraphs>
  <Slides>19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Avenir</vt:lpstr>
      <vt:lpstr>Avenir Bold</vt:lpstr>
      <vt:lpstr>Raleway</vt:lpstr>
      <vt:lpstr>Calibri</vt:lpstr>
      <vt:lpstr>Lato Bold</vt:lpstr>
      <vt:lpstr>Alegreya</vt:lpstr>
      <vt:lpstr>Nirmala UI</vt:lpstr>
      <vt:lpstr>Atma Bold</vt:lpstr>
      <vt:lpstr>Hey Gotcha!</vt:lpstr>
      <vt:lpstr>Arial</vt:lpstr>
      <vt:lpstr>Alegreya Bold</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OES Title I Annual Meeting PowerPoint 2025-2026.pptx</dc:title>
  <dc:creator>Jessica Mead</dc:creator>
  <cp:lastModifiedBy>Jessica Mead</cp:lastModifiedBy>
  <cp:revision>1</cp:revision>
  <dcterms:created xsi:type="dcterms:W3CDTF">2006-08-16T00:00:00Z</dcterms:created>
  <dcterms:modified xsi:type="dcterms:W3CDTF">2025-09-09T18:17:14Z</dcterms:modified>
  <dc:identifier>DAGyaMjNmOY</dc:identifier>
</cp:coreProperties>
</file>